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  <p:sldMasterId id="2147483672" r:id="rId3"/>
    <p:sldMasterId id="2147483780" r:id="rId4"/>
  </p:sldMasterIdLst>
  <p:notesMasterIdLst>
    <p:notesMasterId r:id="rId20"/>
  </p:notesMasterIdLst>
  <p:sldIdLst>
    <p:sldId id="260" r:id="rId5"/>
    <p:sldId id="261" r:id="rId6"/>
    <p:sldId id="265" r:id="rId7"/>
    <p:sldId id="266" r:id="rId8"/>
    <p:sldId id="262" r:id="rId9"/>
    <p:sldId id="268" r:id="rId10"/>
    <p:sldId id="263" r:id="rId11"/>
    <p:sldId id="272" r:id="rId12"/>
    <p:sldId id="273" r:id="rId13"/>
    <p:sldId id="274" r:id="rId14"/>
    <p:sldId id="270" r:id="rId15"/>
    <p:sldId id="264" r:id="rId16"/>
    <p:sldId id="275" r:id="rId17"/>
    <p:sldId id="26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61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ra\Desktop\Copy%20of%2014%203%207%20Contractor%20cash%20analysis%20for%20semin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6340701736822692E-2"/>
          <c:y val="2.4656520423325248E-2"/>
          <c:w val="0.83405863628748789"/>
          <c:h val="0.91028266921180256"/>
        </c:manualLayout>
      </c:layout>
      <c:lineChart>
        <c:grouping val="standard"/>
        <c:ser>
          <c:idx val="2"/>
          <c:order val="0"/>
          <c:tx>
            <c:strRef>
              <c:f>'total backlog'!$A$113</c:f>
              <c:strCache>
                <c:ptCount val="1"/>
                <c:pt idx="0">
                  <c:v>Borrowing Requirement 60 DSO</c:v>
                </c:pt>
              </c:strCache>
            </c:strRef>
          </c:tx>
          <c:marker>
            <c:symbol val="none"/>
          </c:marker>
          <c:cat>
            <c:strRef>
              <c:f>'total backlog'!$D$32:$K$32</c:f>
              <c:strCache>
                <c:ptCount val="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</c:strCache>
            </c:strRef>
          </c:cat>
          <c:val>
            <c:numRef>
              <c:f>'total backlog'!$D$113:$K$113</c:f>
              <c:numCache>
                <c:formatCode>#,##0_);[Red]\(#,##0\)</c:formatCode>
                <c:ptCount val="8"/>
                <c:pt idx="0">
                  <c:v>1100000</c:v>
                </c:pt>
                <c:pt idx="1">
                  <c:v>2822196.2800000012</c:v>
                </c:pt>
                <c:pt idx="2">
                  <c:v>3295362.8800000008</c:v>
                </c:pt>
                <c:pt idx="3">
                  <c:v>3013218.8600000013</c:v>
                </c:pt>
                <c:pt idx="4">
                  <c:v>2914985.9400000013</c:v>
                </c:pt>
                <c:pt idx="5">
                  <c:v>1731940.5000000014</c:v>
                </c:pt>
                <c:pt idx="6">
                  <c:v>-46301.219999998691</c:v>
                </c:pt>
                <c:pt idx="7">
                  <c:v>-319371.21999999927</c:v>
                </c:pt>
              </c:numCache>
            </c:numRef>
          </c:val>
        </c:ser>
        <c:ser>
          <c:idx val="0"/>
          <c:order val="1"/>
          <c:tx>
            <c:strRef>
              <c:f>'total backlog'!$A$114</c:f>
              <c:strCache>
                <c:ptCount val="1"/>
                <c:pt idx="0">
                  <c:v>Borrowing Requirement 90 DSO</c:v>
                </c:pt>
              </c:strCache>
            </c:strRef>
          </c:tx>
          <c:marker>
            <c:symbol val="none"/>
          </c:marker>
          <c:cat>
            <c:strRef>
              <c:f>'total backlog'!$D$32:$K$32</c:f>
              <c:strCache>
                <c:ptCount val="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</c:strCache>
            </c:strRef>
          </c:cat>
          <c:val>
            <c:numRef>
              <c:f>'total backlog'!$D$114:$K$114</c:f>
              <c:numCache>
                <c:formatCode>#,##0_);[Red]\(#,##0\)</c:formatCode>
                <c:ptCount val="8"/>
                <c:pt idx="0">
                  <c:v>1100000</c:v>
                </c:pt>
                <c:pt idx="1">
                  <c:v>3424000</c:v>
                </c:pt>
                <c:pt idx="2">
                  <c:v>4777918.4800000004</c:v>
                </c:pt>
                <c:pt idx="3">
                  <c:v>5114101.7000000011</c:v>
                </c:pt>
                <c:pt idx="4">
                  <c:v>5114101.7000000011</c:v>
                </c:pt>
                <c:pt idx="5">
                  <c:v>4014101.7000000011</c:v>
                </c:pt>
                <c:pt idx="6">
                  <c:v>1690101.7000000009</c:v>
                </c:pt>
                <c:pt idx="7">
                  <c:v>336183.22000000067</c:v>
                </c:pt>
              </c:numCache>
            </c:numRef>
          </c:val>
        </c:ser>
        <c:marker val="1"/>
        <c:axId val="82084608"/>
        <c:axId val="82086144"/>
      </c:lineChart>
      <c:catAx>
        <c:axId val="82084608"/>
        <c:scaling>
          <c:orientation val="minMax"/>
        </c:scaling>
        <c:axPos val="b"/>
        <c:tickLblPos val="nextTo"/>
        <c:crossAx val="82086144"/>
        <c:crosses val="autoZero"/>
        <c:auto val="1"/>
        <c:lblAlgn val="ctr"/>
        <c:lblOffset val="100"/>
      </c:catAx>
      <c:valAx>
        <c:axId val="82086144"/>
        <c:scaling>
          <c:orientation val="minMax"/>
        </c:scaling>
        <c:axPos val="l"/>
        <c:majorGridlines/>
        <c:numFmt formatCode="#,##0_);[Red]\(#,##0\)" sourceLinked="1"/>
        <c:tickLblPos val="nextTo"/>
        <c:crossAx val="8208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66666666666667"/>
          <c:y val="0.24686398162423817"/>
          <c:w val="0.28370370370370368"/>
          <c:h val="0.11903944399002916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A8C5C-0D40-4871-B3D9-236245A871C2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45F0-7DDF-4FB6-BAE9-7F15A48067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78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6610-4699-48C2-B8C4-EDCDF3D818EE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4116-0021-4CB2-A47C-D23BAB2E66CF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6F6E-08D6-4491-A2B7-688E5B27476A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D4B3-5ABC-4EE7-9F0F-45021C154AD4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B36C-3223-4470-A760-F227B1737320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5F9E-7DB6-4FF0-A487-A853B6CE8164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C291-3A24-475B-9639-C6F88B5234A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67B-0956-408D-ADB3-AB59D51BE29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5758-20B0-4220-8A3A-9C820A2270A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47AA-E48D-413D-86B0-4221CE6F7ACD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A82B-9A75-44BC-B058-9A641151C6DF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FCC9-58C5-43FB-9B8B-24C71D2867E8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6F8D-41FA-4669-A0DB-DC1F19200F98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BE68-C14C-4EC6-9CC1-D83EA5153491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CDEC-024E-4B6C-95F2-B8FDC43F7DD0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A79-844E-42E5-9AF5-1B36A25570D2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1E38-339C-48D6-BC97-146322668045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95EF-B35E-4D7B-9E5B-EA4AE233FF61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6BFC4-96C5-4B4A-B256-E8522C0C3D89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27BE-A249-4498-A1FB-5B39198E8559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3735-FE5B-48DB-943C-D1C849D818E1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F4BD-9F83-473D-973E-3D8D16206A1A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AB6610-4699-48C2-B8C4-EDCDF3D818EE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74116-0021-4CB2-A47C-D23BAB2E66CF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D6F6E-08D6-4491-A2B7-688E5B27476A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ED4B3-5ABC-4EE7-9F0F-45021C154AD4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CB36C-3223-4470-A760-F227B1737320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25F9E-7DB6-4FF0-A487-A853B6CE8164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DC291-3A24-475B-9639-C6F88B5234A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5F67B-0956-408D-ADB3-AB59D51BE29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F5758-20B0-4220-8A3A-9C820A2270A7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147AA-E48D-413D-86B0-4221CE6F7ACD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9A82B-9A75-44BC-B058-9A641151C6DF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FB1B3-98DC-4426-B330-67DCF944D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C605-80C4-43CD-8DE6-3C29F04CE84E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2511-EE19-4500-94A6-0FA7DBACC2C9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Waechter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07E-C325-42D9-80C4-3B9BDAE06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30E6F1-0026-4DF1-9404-20696112E3A3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71358-F23C-4EB2-A660-423D58CF23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“Show Me the Money”</a:t>
            </a:r>
            <a:br>
              <a:rPr lang="en-US" sz="3600" dirty="0" smtClean="0"/>
            </a:br>
            <a:r>
              <a:rPr lang="en-US" sz="3600" dirty="0" smtClean="0"/>
              <a:t> Cash Flow for Handling Growth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Job - Cash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1"/>
            <a:ext cx="8229600" cy="381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Borrowing Requirements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Know that you are not alone</a:t>
            </a:r>
          </a:p>
          <a:p>
            <a:r>
              <a:rPr lang="en-US" dirty="0" smtClean="0"/>
              <a:t>Relationships with subcontractors and suppliers</a:t>
            </a:r>
          </a:p>
          <a:p>
            <a:r>
              <a:rPr lang="en-US" dirty="0" smtClean="0"/>
              <a:t>Relationship with banks</a:t>
            </a:r>
          </a:p>
          <a:p>
            <a:r>
              <a:rPr lang="en-US" dirty="0" smtClean="0"/>
              <a:t>Defer some payments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I do when I am temporarily short of cash?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Burke Capital Corporation’s </a:t>
            </a:r>
            <a:r>
              <a:rPr lang="en-US" dirty="0"/>
              <a:t>5 </a:t>
            </a:r>
            <a:r>
              <a:rPr lang="en-US" dirty="0" smtClean="0"/>
              <a:t>principles: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•	It’s always about the </a:t>
            </a:r>
            <a:r>
              <a:rPr lang="en-US" dirty="0" smtClean="0"/>
              <a:t>relationship</a:t>
            </a:r>
          </a:p>
          <a:p>
            <a:pPr marL="109728" indent="0">
              <a:buNone/>
            </a:pPr>
            <a:r>
              <a:rPr lang="en-US" dirty="0"/>
              <a:t>•	Beauty is in the eye of the </a:t>
            </a:r>
            <a:r>
              <a:rPr lang="en-US" dirty="0" smtClean="0"/>
              <a:t>beholder</a:t>
            </a:r>
          </a:p>
          <a:p>
            <a:pPr marL="109728" indent="0">
              <a:buNone/>
            </a:pPr>
            <a:r>
              <a:rPr lang="en-US" dirty="0"/>
              <a:t>•	Be prepared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•	Cast a wide net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•	Competition brings out the best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Sourcing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growth is a great thing</a:t>
            </a:r>
          </a:p>
          <a:p>
            <a:endParaRPr lang="en-US" dirty="0" smtClean="0"/>
          </a:p>
          <a:p>
            <a:r>
              <a:rPr lang="en-US" dirty="0" smtClean="0"/>
              <a:t>Long-term sustainable (and profitable) growth creates competitive advantage</a:t>
            </a:r>
          </a:p>
          <a:p>
            <a:endParaRPr lang="en-US" dirty="0" smtClean="0"/>
          </a:p>
          <a:p>
            <a:r>
              <a:rPr lang="en-US" dirty="0" smtClean="0"/>
              <a:t>Always keep the next cycle in mind</a:t>
            </a:r>
          </a:p>
          <a:p>
            <a:endParaRPr lang="en-US" dirty="0" smtClean="0"/>
          </a:p>
          <a:p>
            <a:r>
              <a:rPr lang="en-US" dirty="0" smtClean="0"/>
              <a:t>There are legitimate reasons for using external capital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Jim Burke				Michael Ong</a:t>
            </a:r>
          </a:p>
          <a:p>
            <a:pPr>
              <a:buNone/>
            </a:pPr>
            <a:r>
              <a:rPr lang="en-US" sz="2400" b="1" dirty="0" smtClean="0"/>
              <a:t>Burke Capital Corp.		Burke Capital Corp.</a:t>
            </a:r>
          </a:p>
          <a:p>
            <a:pPr>
              <a:buNone/>
            </a:pPr>
            <a:r>
              <a:rPr lang="en-US" sz="1800" b="1" dirty="0" smtClean="0"/>
              <a:t>jmburke@burkecapital.net		mong@burkecapital.net</a:t>
            </a:r>
          </a:p>
          <a:p>
            <a:pPr>
              <a:buNone/>
            </a:pPr>
            <a:r>
              <a:rPr lang="en-US" sz="2400" b="1" dirty="0" smtClean="0"/>
              <a:t>650-579-5699			650-988-9650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sz="2400" b="1" dirty="0" smtClean="0"/>
              <a:t>Sandra Waechter</a:t>
            </a:r>
          </a:p>
          <a:p>
            <a:pPr algn="ctr">
              <a:buNone/>
            </a:pPr>
            <a:r>
              <a:rPr lang="en-US" sz="2400" b="1" dirty="0" smtClean="0"/>
              <a:t>Waechter LLC</a:t>
            </a:r>
          </a:p>
          <a:p>
            <a:pPr algn="ctr">
              <a:buNone/>
            </a:pPr>
            <a:r>
              <a:rPr lang="en-US" sz="1800" b="1" dirty="0" smtClean="0"/>
              <a:t>sandra@swaechter.com</a:t>
            </a:r>
          </a:p>
          <a:p>
            <a:pPr algn="ctr">
              <a:buNone/>
            </a:pPr>
            <a:r>
              <a:rPr lang="en-US" sz="2400" b="1" dirty="0" smtClean="0"/>
              <a:t>650-868-0681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industry</a:t>
            </a:r>
          </a:p>
          <a:p>
            <a:r>
              <a:rPr lang="en-US" dirty="0" smtClean="0"/>
              <a:t>Show me the money</a:t>
            </a:r>
          </a:p>
          <a:p>
            <a:r>
              <a:rPr lang="en-US" dirty="0" smtClean="0"/>
              <a:t>Why am I not getting paid?</a:t>
            </a:r>
          </a:p>
          <a:p>
            <a:r>
              <a:rPr lang="en-US" dirty="0" smtClean="0"/>
              <a:t>Cash during growth – an example</a:t>
            </a:r>
          </a:p>
          <a:p>
            <a:r>
              <a:rPr lang="en-US" dirty="0" smtClean="0"/>
              <a:t>What do I do when I am temporarily short of cash</a:t>
            </a:r>
          </a:p>
          <a:p>
            <a:r>
              <a:rPr lang="en-US" dirty="0" smtClean="0"/>
              <a:t>Capital sourcing to finance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Cyclical</a:t>
            </a:r>
          </a:p>
          <a:p>
            <a:pPr lvl="1"/>
            <a:r>
              <a:rPr lang="en-US" dirty="0" smtClean="0"/>
              <a:t>During bad times, we take jobs we shouldn’t</a:t>
            </a:r>
          </a:p>
          <a:p>
            <a:pPr lvl="1"/>
            <a:r>
              <a:rPr lang="en-US" dirty="0" smtClean="0"/>
              <a:t>During good times, we hire people we shouldn’t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Competitive</a:t>
            </a:r>
          </a:p>
          <a:p>
            <a:endParaRPr lang="en-US" dirty="0" smtClean="0"/>
          </a:p>
          <a:p>
            <a:r>
              <a:rPr lang="en-US" dirty="0" smtClean="0"/>
              <a:t>Entrepreneurial</a:t>
            </a:r>
          </a:p>
          <a:p>
            <a:pPr lvl="1"/>
            <a:r>
              <a:rPr lang="en-US" dirty="0" smtClean="0"/>
              <a:t>Next great opportunity is just around the corner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Risk/reward imbalance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100" b="1" dirty="0" smtClean="0">
                <a:solidFill>
                  <a:schemeClr val="accent1"/>
                </a:solidFill>
              </a:rPr>
              <a:t>VOLUME KILLS</a:t>
            </a:r>
          </a:p>
          <a:p>
            <a:pPr>
              <a:buNone/>
            </a:pPr>
            <a:endParaRPr lang="en-US" sz="41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4100" b="1" dirty="0" smtClean="0">
                <a:solidFill>
                  <a:schemeClr val="accent1"/>
                </a:solidFill>
              </a:rPr>
              <a:t>CASH THRILLS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Industry in 4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Unbilled (unapproved?) change orders</a:t>
            </a:r>
          </a:p>
          <a:p>
            <a:r>
              <a:rPr lang="en-US" dirty="0" smtClean="0"/>
              <a:t>Underbillings</a:t>
            </a:r>
          </a:p>
          <a:p>
            <a:r>
              <a:rPr lang="en-US" dirty="0" smtClean="0"/>
              <a:t>Aging receivables</a:t>
            </a:r>
          </a:p>
          <a:p>
            <a:r>
              <a:rPr lang="en-US" dirty="0" smtClean="0"/>
              <a:t>Precon</a:t>
            </a:r>
          </a:p>
          <a:p>
            <a:r>
              <a:rPr lang="en-US" dirty="0" smtClean="0"/>
              <a:t>Self-performed work versus subcontracting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Overhead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Expansion</a:t>
            </a:r>
          </a:p>
          <a:p>
            <a:endParaRPr lang="en-US" dirty="0" smtClean="0"/>
          </a:p>
          <a:p>
            <a:r>
              <a:rPr lang="en-US" dirty="0" smtClean="0"/>
              <a:t>Non-core investments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Me the Money </a:t>
            </a:r>
            <a:br>
              <a:rPr lang="en-US" dirty="0" smtClean="0"/>
            </a:br>
            <a:r>
              <a:rPr lang="en-US" dirty="0" smtClean="0"/>
              <a:t>Growth version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bill easy to pay?</a:t>
            </a:r>
          </a:p>
          <a:p>
            <a:pPr lvl="1"/>
            <a:r>
              <a:rPr lang="en-US" dirty="0" smtClean="0"/>
              <a:t>Back-up is complete</a:t>
            </a:r>
          </a:p>
          <a:p>
            <a:pPr lvl="1"/>
            <a:r>
              <a:rPr lang="en-US" dirty="0" smtClean="0"/>
              <a:t>Percentage completion agreed upon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Who is responsible for collections?</a:t>
            </a:r>
          </a:p>
          <a:p>
            <a:pPr lvl="1"/>
            <a:r>
              <a:rPr lang="en-US" dirty="0" smtClean="0"/>
              <a:t>Relationships, relationships, relationships</a:t>
            </a:r>
          </a:p>
          <a:p>
            <a:pPr lvl="1"/>
            <a:r>
              <a:rPr lang="en-US" dirty="0" smtClean="0"/>
              <a:t>When to ask for help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Job Close-Out and Retention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not getting paid?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Balance Sheet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81138"/>
            <a:ext cx="6019800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Backlog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70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233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2_Custom Design</vt:lpstr>
      <vt:lpstr>Custom Design</vt:lpstr>
      <vt:lpstr>1_Custom Design</vt:lpstr>
      <vt:lpstr>Concourse</vt:lpstr>
      <vt:lpstr> “Show Me the Money”  Cash Flow for Handling Growth</vt:lpstr>
      <vt:lpstr>Agenda</vt:lpstr>
      <vt:lpstr>Construction Industry</vt:lpstr>
      <vt:lpstr>Construction Industry in 4 Words</vt:lpstr>
      <vt:lpstr>Show Me the Money</vt:lpstr>
      <vt:lpstr>Show Me the Money  Growth version</vt:lpstr>
      <vt:lpstr>Why am I not getting paid?</vt:lpstr>
      <vt:lpstr>Contractor Balance Sheet</vt:lpstr>
      <vt:lpstr>Backlog</vt:lpstr>
      <vt:lpstr>One Job - Cash</vt:lpstr>
      <vt:lpstr>Borrowing Requirements</vt:lpstr>
      <vt:lpstr>What do I do when I am temporarily short of cash?</vt:lpstr>
      <vt:lpstr>Capital Sourcing </vt:lpstr>
      <vt:lpstr>Final Words</vt:lpstr>
      <vt:lpstr>Contact Us…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Finance Function</dc:title>
  <dc:creator>Sandra</dc:creator>
  <cp:lastModifiedBy>Sandra</cp:lastModifiedBy>
  <cp:revision>43</cp:revision>
  <dcterms:created xsi:type="dcterms:W3CDTF">2013-10-06T00:05:58Z</dcterms:created>
  <dcterms:modified xsi:type="dcterms:W3CDTF">2014-03-16T22:00:02Z</dcterms:modified>
</cp:coreProperties>
</file>