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8288000" cy="10287000"/>
  <p:notesSz cx="6858000" cy="9144000"/>
  <p:embeddedFontLst>
    <p:embeddedFont>
      <p:font typeface="Aktiv Grotesk 1" charset="1" panose="020B0504020202020204"/>
      <p:regular r:id="rId32"/>
    </p:embeddedFont>
    <p:embeddedFont>
      <p:font typeface="Aktiv Grotesk 2" charset="1" panose="020B0604020202020204"/>
      <p:regular r:id="rId33"/>
    </p:embeddedFont>
    <p:embeddedFont>
      <p:font typeface="Aktiv Grotesk 3" charset="1" panose="020B0804020202020204"/>
      <p:regular r:id="rId34"/>
    </p:embeddedFont>
    <p:embeddedFont>
      <p:font typeface="Anton" charset="1" panose="00000500000000000000"/>
      <p:regular r:id="rId35"/>
    </p:embeddedFont>
    <p:embeddedFont>
      <p:font typeface="Yellowtail" charset="1" panose="02000503000000000000"/>
      <p:regular r:id="rId36"/>
    </p:embeddedFont>
    <p:embeddedFont>
      <p:font typeface="League Spartan" charset="1" panose="00000800000000000000"/>
      <p:regular r:id="rId37"/>
    </p:embeddedFont>
    <p:embeddedFont>
      <p:font typeface="Poppins" charset="1" panose="00000500000000000000"/>
      <p:regular r:id="rId38"/>
    </p:embeddedFont>
    <p:embeddedFont>
      <p:font typeface="Poppins Bold" charset="1" panose="00000800000000000000"/>
      <p:regular r:id="rId39"/>
    </p:embeddedFont>
    <p:embeddedFont>
      <p:font typeface="Varela Round" charset="1" panose="00000500000000000000"/>
      <p:regular r:id="rId40"/>
    </p:embeddedFont>
    <p:embeddedFont>
      <p:font typeface="Helveticish" charset="1" panose="020B0604020202020204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jpeg" Type="http://schemas.openxmlformats.org/officeDocument/2006/relationships/image"/><Relationship Id="rId13" Target="../media/image12.jpeg" Type="http://schemas.openxmlformats.org/officeDocument/2006/relationships/image"/><Relationship Id="rId14" Target="../media/image13.png" Type="http://schemas.openxmlformats.org/officeDocument/2006/relationships/image"/><Relationship Id="rId15" Target="../media/image14.jpe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svg" Type="http://schemas.openxmlformats.org/officeDocument/2006/relationships/image"/><Relationship Id="rId11" Target="../media/image27.png" Type="http://schemas.openxmlformats.org/officeDocument/2006/relationships/image"/><Relationship Id="rId12" Target="../media/image28.svg" Type="http://schemas.openxmlformats.org/officeDocument/2006/relationships/image"/><Relationship Id="rId13" Target="../media/image29.png" Type="http://schemas.openxmlformats.org/officeDocument/2006/relationships/image"/><Relationship Id="rId14" Target="../media/image30.svg" Type="http://schemas.openxmlformats.org/officeDocument/2006/relationships/image"/><Relationship Id="rId15" Target="../media/image31.png" Type="http://schemas.openxmlformats.org/officeDocument/2006/relationships/image"/><Relationship Id="rId16" Target="../media/image32.svg" Type="http://schemas.openxmlformats.org/officeDocument/2006/relationships/image"/><Relationship Id="rId17" Target="../media/image33.png" Type="http://schemas.openxmlformats.org/officeDocument/2006/relationships/image"/><Relationship Id="rId18" Target="../media/image34.svg" Type="http://schemas.openxmlformats.org/officeDocument/2006/relationships/image"/><Relationship Id="rId19" Target="../media/image17.pn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Relationship Id="rId6" Target="../media/image22.jpeg" Type="http://schemas.openxmlformats.org/officeDocument/2006/relationships/image"/><Relationship Id="rId7" Target="../media/image23.png" Type="http://schemas.openxmlformats.org/officeDocument/2006/relationships/image"/><Relationship Id="rId8" Target="../media/image24.sv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jpe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Relationship Id="rId5" Target="../media/image1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Relationship Id="rId3" Target="../media/image39.png" Type="http://schemas.openxmlformats.org/officeDocument/2006/relationships/image"/><Relationship Id="rId4" Target="../media/image40.png" Type="http://schemas.openxmlformats.org/officeDocument/2006/relationships/image"/><Relationship Id="rId5" Target="../media/image1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1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4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57.jpeg" Type="http://schemas.openxmlformats.org/officeDocument/2006/relationships/image"/><Relationship Id="rId4" Target="../media/image58.jpeg" Type="http://schemas.openxmlformats.org/officeDocument/2006/relationships/image"/><Relationship Id="rId5" Target="../media/image59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jpeg" Type="http://schemas.openxmlformats.org/officeDocument/2006/relationships/image"/><Relationship Id="rId3" Target="../media/image61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749954" y="0"/>
            <a:ext cx="6538046" cy="10287000"/>
            <a:chOff x="0" y="0"/>
            <a:chExt cx="1721954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21954" cy="2709333"/>
            </a:xfrm>
            <a:custGeom>
              <a:avLst/>
              <a:gdLst/>
              <a:ahLst/>
              <a:cxnLst/>
              <a:rect r="r" b="b" t="t" l="l"/>
              <a:pathLst>
                <a:path h="2709333" w="1721954">
                  <a:moveTo>
                    <a:pt x="0" y="0"/>
                  </a:moveTo>
                  <a:lnTo>
                    <a:pt x="1721954" y="0"/>
                  </a:lnTo>
                  <a:lnTo>
                    <a:pt x="172195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A5B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721954" cy="2785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V="true">
            <a:off x="2610172" y="5209951"/>
            <a:ext cx="8407150" cy="0"/>
          </a:xfrm>
          <a:prstGeom prst="line">
            <a:avLst/>
          </a:prstGeom>
          <a:ln cap="rnd" w="19050">
            <a:solidFill>
              <a:srgbClr val="231F2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240535" y="2977268"/>
            <a:ext cx="9776787" cy="23647"/>
          </a:xfrm>
          <a:prstGeom prst="line">
            <a:avLst/>
          </a:prstGeom>
          <a:ln cap="rnd" w="19050">
            <a:solidFill>
              <a:srgbClr val="231F2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618892" y="1409495"/>
            <a:ext cx="1867125" cy="975573"/>
          </a:xfrm>
          <a:custGeom>
            <a:avLst/>
            <a:gdLst/>
            <a:ahLst/>
            <a:cxnLst/>
            <a:rect r="r" b="b" t="t" l="l"/>
            <a:pathLst>
              <a:path h="975573" w="1867125">
                <a:moveTo>
                  <a:pt x="0" y="0"/>
                </a:moveTo>
                <a:lnTo>
                  <a:pt x="1867125" y="0"/>
                </a:lnTo>
                <a:lnTo>
                  <a:pt x="1867125" y="975572"/>
                </a:lnTo>
                <a:lnTo>
                  <a:pt x="0" y="9755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8" id="8"/>
          <p:cNvSpPr/>
          <p:nvPr/>
        </p:nvSpPr>
        <p:spPr>
          <a:xfrm flipV="true">
            <a:off x="1214708" y="910763"/>
            <a:ext cx="9802614" cy="0"/>
          </a:xfrm>
          <a:prstGeom prst="line">
            <a:avLst/>
          </a:prstGeom>
          <a:ln cap="rnd" w="19050">
            <a:solidFill>
              <a:srgbClr val="231F2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1028700" y="690471"/>
            <a:ext cx="1848674" cy="433274"/>
            <a:chOff x="0" y="0"/>
            <a:chExt cx="765884" cy="179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5884" cy="179500"/>
            </a:xfrm>
            <a:custGeom>
              <a:avLst/>
              <a:gdLst/>
              <a:ahLst/>
              <a:cxnLst/>
              <a:rect r="r" b="b" t="t" l="l"/>
              <a:pathLst>
                <a:path h="179500" w="765884">
                  <a:moveTo>
                    <a:pt x="0" y="0"/>
                  </a:moveTo>
                  <a:lnTo>
                    <a:pt x="765884" y="0"/>
                  </a:lnTo>
                  <a:lnTo>
                    <a:pt x="765884" y="179500"/>
                  </a:lnTo>
                  <a:lnTo>
                    <a:pt x="0" y="179500"/>
                  </a:lnTo>
                  <a:close/>
                </a:path>
              </a:pathLst>
            </a:custGeom>
            <a:solidFill>
              <a:srgbClr val="C0C0C0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261647" y="752600"/>
            <a:ext cx="1382780" cy="280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2"/>
              </a:lnSpc>
            </a:pPr>
            <a:r>
              <a:rPr lang="en-US" sz="1709" spc="232">
                <a:solidFill>
                  <a:srgbClr val="FFFFFF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PLATINUM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028700" y="2756977"/>
            <a:ext cx="1848674" cy="440583"/>
            <a:chOff x="0" y="0"/>
            <a:chExt cx="765884" cy="18252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65884" cy="182529"/>
            </a:xfrm>
            <a:custGeom>
              <a:avLst/>
              <a:gdLst/>
              <a:ahLst/>
              <a:cxnLst/>
              <a:rect r="r" b="b" t="t" l="l"/>
              <a:pathLst>
                <a:path h="182529" w="765884">
                  <a:moveTo>
                    <a:pt x="0" y="0"/>
                  </a:moveTo>
                  <a:lnTo>
                    <a:pt x="765884" y="0"/>
                  </a:lnTo>
                  <a:lnTo>
                    <a:pt x="765884" y="182529"/>
                  </a:lnTo>
                  <a:lnTo>
                    <a:pt x="0" y="182529"/>
                  </a:lnTo>
                  <a:close/>
                </a:path>
              </a:pathLst>
            </a:custGeom>
            <a:solidFill>
              <a:srgbClr val="E1A730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493011" y="2819106"/>
            <a:ext cx="920052" cy="28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92"/>
              </a:lnSpc>
              <a:spcBef>
                <a:spcPct val="0"/>
              </a:spcBef>
            </a:pPr>
            <a:r>
              <a:rPr lang="en-US" sz="1709" spc="232" strike="noStrike" u="none">
                <a:solidFill>
                  <a:srgbClr val="FFFFFF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GOLD 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4319064" y="3483310"/>
            <a:ext cx="2441330" cy="1220665"/>
          </a:xfrm>
          <a:custGeom>
            <a:avLst/>
            <a:gdLst/>
            <a:ahLst/>
            <a:cxnLst/>
            <a:rect r="r" b="b" t="t" l="l"/>
            <a:pathLst>
              <a:path h="1220665" w="2441330">
                <a:moveTo>
                  <a:pt x="0" y="0"/>
                </a:moveTo>
                <a:lnTo>
                  <a:pt x="2441330" y="0"/>
                </a:lnTo>
                <a:lnTo>
                  <a:pt x="2441330" y="1220665"/>
                </a:lnTo>
                <a:lnTo>
                  <a:pt x="0" y="12206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252387" y="3779230"/>
            <a:ext cx="2242331" cy="652217"/>
          </a:xfrm>
          <a:custGeom>
            <a:avLst/>
            <a:gdLst/>
            <a:ahLst/>
            <a:cxnLst/>
            <a:rect r="r" b="b" t="t" l="l"/>
            <a:pathLst>
              <a:path h="652217" w="2242331">
                <a:moveTo>
                  <a:pt x="0" y="0"/>
                </a:moveTo>
                <a:lnTo>
                  <a:pt x="2242332" y="0"/>
                </a:lnTo>
                <a:lnTo>
                  <a:pt x="2242332" y="652217"/>
                </a:lnTo>
                <a:lnTo>
                  <a:pt x="0" y="652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551303" y="3578622"/>
            <a:ext cx="1274408" cy="862880"/>
          </a:xfrm>
          <a:custGeom>
            <a:avLst/>
            <a:gdLst/>
            <a:ahLst/>
            <a:cxnLst/>
            <a:rect r="r" b="b" t="t" l="l"/>
            <a:pathLst>
              <a:path h="862880" w="1274408">
                <a:moveTo>
                  <a:pt x="0" y="0"/>
                </a:moveTo>
                <a:lnTo>
                  <a:pt x="1274408" y="0"/>
                </a:lnTo>
                <a:lnTo>
                  <a:pt x="1274408" y="862880"/>
                </a:lnTo>
                <a:lnTo>
                  <a:pt x="0" y="8628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836996" y="5506443"/>
            <a:ext cx="2205619" cy="1387128"/>
          </a:xfrm>
          <a:custGeom>
            <a:avLst/>
            <a:gdLst/>
            <a:ahLst/>
            <a:cxnLst/>
            <a:rect r="r" b="b" t="t" l="l"/>
            <a:pathLst>
              <a:path h="1387128" w="2205619">
                <a:moveTo>
                  <a:pt x="0" y="0"/>
                </a:moveTo>
                <a:lnTo>
                  <a:pt x="2205619" y="0"/>
                </a:lnTo>
                <a:lnTo>
                  <a:pt x="2205619" y="1387128"/>
                </a:lnTo>
                <a:lnTo>
                  <a:pt x="0" y="13871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2603440" y="6823553"/>
            <a:ext cx="1350888" cy="891586"/>
          </a:xfrm>
          <a:custGeom>
            <a:avLst/>
            <a:gdLst/>
            <a:ahLst/>
            <a:cxnLst/>
            <a:rect r="r" b="b" t="t" l="l"/>
            <a:pathLst>
              <a:path h="891586" w="1350888">
                <a:moveTo>
                  <a:pt x="0" y="0"/>
                </a:moveTo>
                <a:lnTo>
                  <a:pt x="1350887" y="0"/>
                </a:lnTo>
                <a:lnTo>
                  <a:pt x="1350887" y="891586"/>
                </a:lnTo>
                <a:lnTo>
                  <a:pt x="0" y="8915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7680283" y="6731961"/>
            <a:ext cx="1388285" cy="1090985"/>
          </a:xfrm>
          <a:custGeom>
            <a:avLst/>
            <a:gdLst/>
            <a:ahLst/>
            <a:cxnLst/>
            <a:rect r="r" b="b" t="t" l="l"/>
            <a:pathLst>
              <a:path h="1090985" w="1388285">
                <a:moveTo>
                  <a:pt x="0" y="0"/>
                </a:moveTo>
                <a:lnTo>
                  <a:pt x="1388285" y="0"/>
                </a:lnTo>
                <a:lnTo>
                  <a:pt x="1388285" y="1090985"/>
                </a:lnTo>
                <a:lnTo>
                  <a:pt x="0" y="10909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12" t="0" r="-112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62483" y="6072405"/>
            <a:ext cx="1701358" cy="255204"/>
          </a:xfrm>
          <a:custGeom>
            <a:avLst/>
            <a:gdLst/>
            <a:ahLst/>
            <a:cxnLst/>
            <a:rect r="r" b="b" t="t" l="l"/>
            <a:pathLst>
              <a:path h="255204" w="1701358">
                <a:moveTo>
                  <a:pt x="0" y="0"/>
                </a:moveTo>
                <a:lnTo>
                  <a:pt x="1701358" y="0"/>
                </a:lnTo>
                <a:lnTo>
                  <a:pt x="1701358" y="255204"/>
                </a:lnTo>
                <a:lnTo>
                  <a:pt x="0" y="2552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8365850" y="5642806"/>
            <a:ext cx="2417689" cy="1021910"/>
          </a:xfrm>
          <a:custGeom>
            <a:avLst/>
            <a:gdLst/>
            <a:ahLst/>
            <a:cxnLst/>
            <a:rect r="r" b="b" t="t" l="l"/>
            <a:pathLst>
              <a:path h="1021910" w="2417689">
                <a:moveTo>
                  <a:pt x="0" y="0"/>
                </a:moveTo>
                <a:lnTo>
                  <a:pt x="2417689" y="0"/>
                </a:lnTo>
                <a:lnTo>
                  <a:pt x="2417689" y="1021910"/>
                </a:lnTo>
                <a:lnTo>
                  <a:pt x="0" y="10219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4603834" y="7113083"/>
            <a:ext cx="2424692" cy="454630"/>
          </a:xfrm>
          <a:custGeom>
            <a:avLst/>
            <a:gdLst/>
            <a:ahLst/>
            <a:cxnLst/>
            <a:rect r="r" b="b" t="t" l="l"/>
            <a:pathLst>
              <a:path h="454630" w="2424692">
                <a:moveTo>
                  <a:pt x="0" y="0"/>
                </a:moveTo>
                <a:lnTo>
                  <a:pt x="2424692" y="0"/>
                </a:lnTo>
                <a:lnTo>
                  <a:pt x="2424692" y="454630"/>
                </a:lnTo>
                <a:lnTo>
                  <a:pt x="0" y="45463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3579158" y="5741986"/>
            <a:ext cx="1796159" cy="916041"/>
          </a:xfrm>
          <a:custGeom>
            <a:avLst/>
            <a:gdLst/>
            <a:ahLst/>
            <a:cxnLst/>
            <a:rect r="r" b="b" t="t" l="l"/>
            <a:pathLst>
              <a:path h="916041" w="1796159">
                <a:moveTo>
                  <a:pt x="0" y="0"/>
                </a:moveTo>
                <a:lnTo>
                  <a:pt x="1796159" y="0"/>
                </a:lnTo>
                <a:lnTo>
                  <a:pt x="1796159" y="916042"/>
                </a:lnTo>
                <a:lnTo>
                  <a:pt x="0" y="9160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028700" y="4989660"/>
            <a:ext cx="1848674" cy="440583"/>
            <a:chOff x="0" y="0"/>
            <a:chExt cx="765884" cy="182529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65884" cy="182529"/>
            </a:xfrm>
            <a:custGeom>
              <a:avLst/>
              <a:gdLst/>
              <a:ahLst/>
              <a:cxnLst/>
              <a:rect r="r" b="b" t="t" l="l"/>
              <a:pathLst>
                <a:path h="182529" w="765884">
                  <a:moveTo>
                    <a:pt x="0" y="0"/>
                  </a:moveTo>
                  <a:lnTo>
                    <a:pt x="765884" y="0"/>
                  </a:lnTo>
                  <a:lnTo>
                    <a:pt x="765884" y="182529"/>
                  </a:lnTo>
                  <a:lnTo>
                    <a:pt x="0" y="182529"/>
                  </a:lnTo>
                  <a:close/>
                </a:path>
              </a:pathLst>
            </a:custGeom>
            <a:solidFill>
              <a:srgbClr val="C0C0C0"/>
            </a:solid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1295901" y="5051789"/>
            <a:ext cx="1314271" cy="28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92"/>
              </a:lnSpc>
              <a:spcBef>
                <a:spcPct val="0"/>
              </a:spcBef>
            </a:pPr>
            <a:r>
              <a:rPr lang="en-US" sz="1709" spc="232" strike="noStrike" u="none">
                <a:solidFill>
                  <a:srgbClr val="FFFFFF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SILVER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5056535" y="8695088"/>
            <a:ext cx="1932952" cy="1287557"/>
          </a:xfrm>
          <a:custGeom>
            <a:avLst/>
            <a:gdLst/>
            <a:ahLst/>
            <a:cxnLst/>
            <a:rect r="r" b="b" t="t" l="l"/>
            <a:pathLst>
              <a:path h="1287557" w="1932952">
                <a:moveTo>
                  <a:pt x="0" y="0"/>
                </a:moveTo>
                <a:lnTo>
                  <a:pt x="1932952" y="0"/>
                </a:lnTo>
                <a:lnTo>
                  <a:pt x="1932952" y="1287557"/>
                </a:lnTo>
                <a:lnTo>
                  <a:pt x="0" y="128755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708" t="-23600" r="0" b="-27588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3760877" y="1671919"/>
            <a:ext cx="1937492" cy="567840"/>
          </a:xfrm>
          <a:custGeom>
            <a:avLst/>
            <a:gdLst/>
            <a:ahLst/>
            <a:cxnLst/>
            <a:rect r="r" b="b" t="t" l="l"/>
            <a:pathLst>
              <a:path h="567840" w="1937492">
                <a:moveTo>
                  <a:pt x="0" y="0"/>
                </a:moveTo>
                <a:lnTo>
                  <a:pt x="1937492" y="0"/>
                </a:lnTo>
                <a:lnTo>
                  <a:pt x="1937492" y="567841"/>
                </a:lnTo>
                <a:lnTo>
                  <a:pt x="0" y="56784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975397" y="1440452"/>
            <a:ext cx="1809927" cy="1030775"/>
          </a:xfrm>
          <a:custGeom>
            <a:avLst/>
            <a:gdLst/>
            <a:ahLst/>
            <a:cxnLst/>
            <a:rect r="r" b="b" t="t" l="l"/>
            <a:pathLst>
              <a:path h="1030775" w="1809927">
                <a:moveTo>
                  <a:pt x="0" y="0"/>
                </a:moveTo>
                <a:lnTo>
                  <a:pt x="1809927" y="0"/>
                </a:lnTo>
                <a:lnTo>
                  <a:pt x="1809927" y="1030775"/>
                </a:lnTo>
                <a:lnTo>
                  <a:pt x="0" y="10307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-39696" r="0" b="-35892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8586498" y="1786843"/>
            <a:ext cx="1840632" cy="220876"/>
          </a:xfrm>
          <a:custGeom>
            <a:avLst/>
            <a:gdLst/>
            <a:ahLst/>
            <a:cxnLst/>
            <a:rect r="r" b="b" t="t" l="l"/>
            <a:pathLst>
              <a:path h="220876" w="1840632">
                <a:moveTo>
                  <a:pt x="0" y="0"/>
                </a:moveTo>
                <a:lnTo>
                  <a:pt x="1840632" y="0"/>
                </a:lnTo>
                <a:lnTo>
                  <a:pt x="1840632" y="220876"/>
                </a:lnTo>
                <a:lnTo>
                  <a:pt x="0" y="22087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8060185" y="1681673"/>
            <a:ext cx="431216" cy="431216"/>
          </a:xfrm>
          <a:custGeom>
            <a:avLst/>
            <a:gdLst/>
            <a:ahLst/>
            <a:cxnLst/>
            <a:rect r="r" b="b" t="t" l="l"/>
            <a:pathLst>
              <a:path h="431216" w="431216">
                <a:moveTo>
                  <a:pt x="0" y="0"/>
                </a:moveTo>
                <a:lnTo>
                  <a:pt x="431215" y="0"/>
                </a:lnTo>
                <a:lnTo>
                  <a:pt x="431215" y="431216"/>
                </a:lnTo>
                <a:lnTo>
                  <a:pt x="0" y="43121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AutoShape 33" id="33"/>
          <p:cNvSpPr/>
          <p:nvPr/>
        </p:nvSpPr>
        <p:spPr>
          <a:xfrm flipV="true">
            <a:off x="2780438" y="8399813"/>
            <a:ext cx="8236884" cy="0"/>
          </a:xfrm>
          <a:prstGeom prst="line">
            <a:avLst/>
          </a:prstGeom>
          <a:ln cap="rnd" w="19050">
            <a:solidFill>
              <a:srgbClr val="231F2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4" id="34"/>
          <p:cNvGrpSpPr/>
          <p:nvPr/>
        </p:nvGrpSpPr>
        <p:grpSpPr>
          <a:xfrm rot="0">
            <a:off x="1028700" y="8179522"/>
            <a:ext cx="1848674" cy="440583"/>
            <a:chOff x="0" y="0"/>
            <a:chExt cx="765884" cy="182529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765884" cy="182529"/>
            </a:xfrm>
            <a:custGeom>
              <a:avLst/>
              <a:gdLst/>
              <a:ahLst/>
              <a:cxnLst/>
              <a:rect r="r" b="b" t="t" l="l"/>
              <a:pathLst>
                <a:path h="182529" w="765884">
                  <a:moveTo>
                    <a:pt x="0" y="0"/>
                  </a:moveTo>
                  <a:lnTo>
                    <a:pt x="765884" y="0"/>
                  </a:lnTo>
                  <a:lnTo>
                    <a:pt x="765884" y="182529"/>
                  </a:lnTo>
                  <a:lnTo>
                    <a:pt x="0" y="182529"/>
                  </a:lnTo>
                  <a:close/>
                </a:path>
              </a:pathLst>
            </a:custGeom>
            <a:solidFill>
              <a:srgbClr val="C8651B"/>
            </a:solidFill>
          </p:spPr>
        </p:sp>
      </p:grpSp>
      <p:sp>
        <p:nvSpPr>
          <p:cNvPr name="TextBox 36" id="36"/>
          <p:cNvSpPr txBox="true"/>
          <p:nvPr/>
        </p:nvSpPr>
        <p:spPr>
          <a:xfrm rot="0">
            <a:off x="1125636" y="8241651"/>
            <a:ext cx="1654802" cy="28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92"/>
              </a:lnSpc>
              <a:spcBef>
                <a:spcPct val="0"/>
              </a:spcBef>
            </a:pPr>
            <a:r>
              <a:rPr lang="en-US" sz="1709" spc="232" strike="noStrike" u="none">
                <a:solidFill>
                  <a:srgbClr val="FFFFFF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BRONZE</a:t>
            </a:r>
          </a:p>
        </p:txBody>
      </p:sp>
      <p:sp>
        <p:nvSpPr>
          <p:cNvPr name="Freeform 37" id="37"/>
          <p:cNvSpPr/>
          <p:nvPr/>
        </p:nvSpPr>
        <p:spPr>
          <a:xfrm flipH="false" flipV="false" rot="0">
            <a:off x="16444706" y="8554877"/>
            <a:ext cx="1496644" cy="1406846"/>
          </a:xfrm>
          <a:custGeom>
            <a:avLst/>
            <a:gdLst/>
            <a:ahLst/>
            <a:cxnLst/>
            <a:rect r="r" b="b" t="t" l="l"/>
            <a:pathLst>
              <a:path h="1406846" w="1496644">
                <a:moveTo>
                  <a:pt x="0" y="0"/>
                </a:moveTo>
                <a:lnTo>
                  <a:pt x="1496644" y="0"/>
                </a:lnTo>
                <a:lnTo>
                  <a:pt x="1496644" y="1406846"/>
                </a:lnTo>
                <a:lnTo>
                  <a:pt x="0" y="140684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12844926" y="3469658"/>
            <a:ext cx="4348102" cy="186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15"/>
              </a:lnSpc>
            </a:pPr>
            <a:r>
              <a:rPr lang="en-US" sz="4096">
                <a:solidFill>
                  <a:srgbClr val="FFFFFF"/>
                </a:solidFill>
                <a:latin typeface="Aktiv Grotesk 2"/>
                <a:ea typeface="Aktiv Grotesk 2"/>
                <a:cs typeface="Aktiv Grotesk 2"/>
                <a:sym typeface="Aktiv Grotesk 2"/>
              </a:rPr>
              <a:t>Thank you</a:t>
            </a:r>
          </a:p>
          <a:p>
            <a:pPr algn="ctr">
              <a:lnSpc>
                <a:spcPts val="4915"/>
              </a:lnSpc>
            </a:pPr>
            <a:r>
              <a:rPr lang="en-US" sz="4096">
                <a:solidFill>
                  <a:srgbClr val="FFFFFF"/>
                </a:solidFill>
                <a:latin typeface="Aktiv Grotesk 2"/>
                <a:ea typeface="Aktiv Grotesk 2"/>
                <a:cs typeface="Aktiv Grotesk 2"/>
                <a:sym typeface="Aktiv Grotesk 2"/>
              </a:rPr>
              <a:t>to our</a:t>
            </a:r>
          </a:p>
          <a:p>
            <a:pPr algn="ctr">
              <a:lnSpc>
                <a:spcPts val="4915"/>
              </a:lnSpc>
            </a:pPr>
            <a:r>
              <a:rPr lang="en-US" sz="4096">
                <a:solidFill>
                  <a:srgbClr val="FFFFFF"/>
                </a:solidFill>
                <a:latin typeface="Aktiv Grotesk 2"/>
                <a:ea typeface="Aktiv Grotesk 2"/>
                <a:cs typeface="Aktiv Grotesk 2"/>
                <a:sym typeface="Aktiv Grotesk 2"/>
              </a:rPr>
              <a:t>sponsors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63705">
            <a:off x="9663253" y="6481248"/>
            <a:ext cx="9053092" cy="5554104"/>
          </a:xfrm>
          <a:custGeom>
            <a:avLst/>
            <a:gdLst/>
            <a:ahLst/>
            <a:cxnLst/>
            <a:rect r="r" b="b" t="t" l="l"/>
            <a:pathLst>
              <a:path h="5554104" w="9053092">
                <a:moveTo>
                  <a:pt x="0" y="0"/>
                </a:moveTo>
                <a:lnTo>
                  <a:pt x="9053092" y="0"/>
                </a:lnTo>
                <a:lnTo>
                  <a:pt x="9053092" y="5554104"/>
                </a:lnTo>
                <a:lnTo>
                  <a:pt x="0" y="55541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3652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822698" y="4178281"/>
            <a:ext cx="3732772" cy="3732772"/>
          </a:xfrm>
          <a:custGeom>
            <a:avLst/>
            <a:gdLst/>
            <a:ahLst/>
            <a:cxnLst/>
            <a:rect r="r" b="b" t="t" l="l"/>
            <a:pathLst>
              <a:path h="3732772" w="3732772">
                <a:moveTo>
                  <a:pt x="0" y="0"/>
                </a:moveTo>
                <a:lnTo>
                  <a:pt x="3732772" y="0"/>
                </a:lnTo>
                <a:lnTo>
                  <a:pt x="3732772" y="3732771"/>
                </a:lnTo>
                <a:lnTo>
                  <a:pt x="0" y="37327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489434" y="3513854"/>
            <a:ext cx="4399300" cy="4399300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51158" t="0" r="-51158" b="0"/>
              </a:stretch>
            </a:blip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5555470" y="2144267"/>
            <a:ext cx="1615351" cy="1615351"/>
          </a:xfrm>
          <a:custGeom>
            <a:avLst/>
            <a:gdLst/>
            <a:ahLst/>
            <a:cxnLst/>
            <a:rect r="r" b="b" t="t" l="l"/>
            <a:pathLst>
              <a:path h="1615351" w="1615351">
                <a:moveTo>
                  <a:pt x="0" y="0"/>
                </a:moveTo>
                <a:lnTo>
                  <a:pt x="1615352" y="0"/>
                </a:lnTo>
                <a:lnTo>
                  <a:pt x="1615352" y="1615352"/>
                </a:lnTo>
                <a:lnTo>
                  <a:pt x="0" y="16153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13748" y="5404535"/>
            <a:ext cx="4971856" cy="615566"/>
            <a:chOff x="0" y="0"/>
            <a:chExt cx="1216639" cy="15063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16639" cy="150632"/>
            </a:xfrm>
            <a:custGeom>
              <a:avLst/>
              <a:gdLst/>
              <a:ahLst/>
              <a:cxnLst/>
              <a:rect r="r" b="b" t="t" l="l"/>
              <a:pathLst>
                <a:path h="150632" w="1216639">
                  <a:moveTo>
                    <a:pt x="73186" y="0"/>
                  </a:moveTo>
                  <a:lnTo>
                    <a:pt x="1143452" y="0"/>
                  </a:lnTo>
                  <a:cubicBezTo>
                    <a:pt x="1162863" y="0"/>
                    <a:pt x="1181478" y="7711"/>
                    <a:pt x="1195203" y="21436"/>
                  </a:cubicBezTo>
                  <a:cubicBezTo>
                    <a:pt x="1208928" y="35161"/>
                    <a:pt x="1216639" y="53776"/>
                    <a:pt x="1216639" y="73186"/>
                  </a:cubicBezTo>
                  <a:lnTo>
                    <a:pt x="1216639" y="77446"/>
                  </a:lnTo>
                  <a:cubicBezTo>
                    <a:pt x="1216639" y="96856"/>
                    <a:pt x="1208928" y="115472"/>
                    <a:pt x="1195203" y="129197"/>
                  </a:cubicBezTo>
                  <a:cubicBezTo>
                    <a:pt x="1181478" y="142922"/>
                    <a:pt x="1162863" y="150632"/>
                    <a:pt x="1143452" y="150632"/>
                  </a:cubicBezTo>
                  <a:lnTo>
                    <a:pt x="73186" y="150632"/>
                  </a:lnTo>
                  <a:cubicBezTo>
                    <a:pt x="32766" y="150632"/>
                    <a:pt x="0" y="117866"/>
                    <a:pt x="0" y="77446"/>
                  </a:cubicBezTo>
                  <a:lnTo>
                    <a:pt x="0" y="73186"/>
                  </a:lnTo>
                  <a:cubicBezTo>
                    <a:pt x="0" y="53776"/>
                    <a:pt x="7711" y="35161"/>
                    <a:pt x="21436" y="21436"/>
                  </a:cubicBezTo>
                  <a:cubicBezTo>
                    <a:pt x="35161" y="7711"/>
                    <a:pt x="53776" y="0"/>
                    <a:pt x="73186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1216639" cy="207782"/>
            </a:xfrm>
            <a:prstGeom prst="rect">
              <a:avLst/>
            </a:prstGeom>
          </p:spPr>
          <p:txBody>
            <a:bodyPr anchor="ctr" rtlCol="false" tIns="23408" lIns="23408" bIns="23408" rIns="23408"/>
            <a:lstStyle/>
            <a:p>
              <a:pPr algn="ctr">
                <a:lnSpc>
                  <a:spcPts val="141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13748" y="6163929"/>
            <a:ext cx="4971856" cy="615566"/>
            <a:chOff x="0" y="0"/>
            <a:chExt cx="1216639" cy="15063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16639" cy="150632"/>
            </a:xfrm>
            <a:custGeom>
              <a:avLst/>
              <a:gdLst/>
              <a:ahLst/>
              <a:cxnLst/>
              <a:rect r="r" b="b" t="t" l="l"/>
              <a:pathLst>
                <a:path h="150632" w="1216639">
                  <a:moveTo>
                    <a:pt x="73186" y="0"/>
                  </a:moveTo>
                  <a:lnTo>
                    <a:pt x="1143452" y="0"/>
                  </a:lnTo>
                  <a:cubicBezTo>
                    <a:pt x="1162863" y="0"/>
                    <a:pt x="1181478" y="7711"/>
                    <a:pt x="1195203" y="21436"/>
                  </a:cubicBezTo>
                  <a:cubicBezTo>
                    <a:pt x="1208928" y="35161"/>
                    <a:pt x="1216639" y="53776"/>
                    <a:pt x="1216639" y="73186"/>
                  </a:cubicBezTo>
                  <a:lnTo>
                    <a:pt x="1216639" y="77446"/>
                  </a:lnTo>
                  <a:cubicBezTo>
                    <a:pt x="1216639" y="96856"/>
                    <a:pt x="1208928" y="115472"/>
                    <a:pt x="1195203" y="129197"/>
                  </a:cubicBezTo>
                  <a:cubicBezTo>
                    <a:pt x="1181478" y="142922"/>
                    <a:pt x="1162863" y="150632"/>
                    <a:pt x="1143452" y="150632"/>
                  </a:cubicBezTo>
                  <a:lnTo>
                    <a:pt x="73186" y="150632"/>
                  </a:lnTo>
                  <a:cubicBezTo>
                    <a:pt x="32766" y="150632"/>
                    <a:pt x="0" y="117866"/>
                    <a:pt x="0" y="77446"/>
                  </a:cubicBezTo>
                  <a:lnTo>
                    <a:pt x="0" y="73186"/>
                  </a:lnTo>
                  <a:cubicBezTo>
                    <a:pt x="0" y="53776"/>
                    <a:pt x="7711" y="35161"/>
                    <a:pt x="21436" y="21436"/>
                  </a:cubicBezTo>
                  <a:cubicBezTo>
                    <a:pt x="35161" y="7711"/>
                    <a:pt x="53776" y="0"/>
                    <a:pt x="73186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1216639" cy="207782"/>
            </a:xfrm>
            <a:prstGeom prst="rect">
              <a:avLst/>
            </a:prstGeom>
          </p:spPr>
          <p:txBody>
            <a:bodyPr anchor="ctr" rtlCol="false" tIns="23408" lIns="23408" bIns="23408" rIns="23408"/>
            <a:lstStyle/>
            <a:p>
              <a:pPr algn="ctr">
                <a:lnSpc>
                  <a:spcPts val="141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271314" y="5482144"/>
            <a:ext cx="460348" cy="460348"/>
          </a:xfrm>
          <a:custGeom>
            <a:avLst/>
            <a:gdLst/>
            <a:ahLst/>
            <a:cxnLst/>
            <a:rect r="r" b="b" t="t" l="l"/>
            <a:pathLst>
              <a:path h="460348" w="460348">
                <a:moveTo>
                  <a:pt x="0" y="0"/>
                </a:moveTo>
                <a:lnTo>
                  <a:pt x="460348" y="0"/>
                </a:lnTo>
                <a:lnTo>
                  <a:pt x="460348" y="460348"/>
                </a:lnTo>
                <a:lnTo>
                  <a:pt x="0" y="46034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71314" y="6241538"/>
            <a:ext cx="460348" cy="460348"/>
          </a:xfrm>
          <a:custGeom>
            <a:avLst/>
            <a:gdLst/>
            <a:ahLst/>
            <a:cxnLst/>
            <a:rect r="r" b="b" t="t" l="l"/>
            <a:pathLst>
              <a:path h="460348" w="460348">
                <a:moveTo>
                  <a:pt x="0" y="0"/>
                </a:moveTo>
                <a:lnTo>
                  <a:pt x="460348" y="0"/>
                </a:lnTo>
                <a:lnTo>
                  <a:pt x="460348" y="460348"/>
                </a:lnTo>
                <a:lnTo>
                  <a:pt x="0" y="4603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113748" y="6924314"/>
            <a:ext cx="4971856" cy="615566"/>
            <a:chOff x="0" y="0"/>
            <a:chExt cx="1216639" cy="15063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16639" cy="150632"/>
            </a:xfrm>
            <a:custGeom>
              <a:avLst/>
              <a:gdLst/>
              <a:ahLst/>
              <a:cxnLst/>
              <a:rect r="r" b="b" t="t" l="l"/>
              <a:pathLst>
                <a:path h="150632" w="1216639">
                  <a:moveTo>
                    <a:pt x="73186" y="0"/>
                  </a:moveTo>
                  <a:lnTo>
                    <a:pt x="1143452" y="0"/>
                  </a:lnTo>
                  <a:cubicBezTo>
                    <a:pt x="1162863" y="0"/>
                    <a:pt x="1181478" y="7711"/>
                    <a:pt x="1195203" y="21436"/>
                  </a:cubicBezTo>
                  <a:cubicBezTo>
                    <a:pt x="1208928" y="35161"/>
                    <a:pt x="1216639" y="53776"/>
                    <a:pt x="1216639" y="73186"/>
                  </a:cubicBezTo>
                  <a:lnTo>
                    <a:pt x="1216639" y="77446"/>
                  </a:lnTo>
                  <a:cubicBezTo>
                    <a:pt x="1216639" y="96856"/>
                    <a:pt x="1208928" y="115472"/>
                    <a:pt x="1195203" y="129197"/>
                  </a:cubicBezTo>
                  <a:cubicBezTo>
                    <a:pt x="1181478" y="142922"/>
                    <a:pt x="1162863" y="150632"/>
                    <a:pt x="1143452" y="150632"/>
                  </a:cubicBezTo>
                  <a:lnTo>
                    <a:pt x="73186" y="150632"/>
                  </a:lnTo>
                  <a:cubicBezTo>
                    <a:pt x="32766" y="150632"/>
                    <a:pt x="0" y="117866"/>
                    <a:pt x="0" y="77446"/>
                  </a:cubicBezTo>
                  <a:lnTo>
                    <a:pt x="0" y="73186"/>
                  </a:lnTo>
                  <a:cubicBezTo>
                    <a:pt x="0" y="53776"/>
                    <a:pt x="7711" y="35161"/>
                    <a:pt x="21436" y="21436"/>
                  </a:cubicBezTo>
                  <a:cubicBezTo>
                    <a:pt x="35161" y="7711"/>
                    <a:pt x="53776" y="0"/>
                    <a:pt x="73186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216639" cy="207782"/>
            </a:xfrm>
            <a:prstGeom prst="rect">
              <a:avLst/>
            </a:prstGeom>
          </p:spPr>
          <p:txBody>
            <a:bodyPr anchor="ctr" rtlCol="false" tIns="23408" lIns="23408" bIns="23408" rIns="23408"/>
            <a:lstStyle/>
            <a:p>
              <a:pPr algn="ctr">
                <a:lnSpc>
                  <a:spcPts val="141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271314" y="7003306"/>
            <a:ext cx="460348" cy="460348"/>
          </a:xfrm>
          <a:custGeom>
            <a:avLst/>
            <a:gdLst/>
            <a:ahLst/>
            <a:cxnLst/>
            <a:rect r="r" b="b" t="t" l="l"/>
            <a:pathLst>
              <a:path h="460348" w="460348">
                <a:moveTo>
                  <a:pt x="0" y="0"/>
                </a:moveTo>
                <a:lnTo>
                  <a:pt x="460348" y="0"/>
                </a:lnTo>
                <a:lnTo>
                  <a:pt x="460348" y="460349"/>
                </a:lnTo>
                <a:lnTo>
                  <a:pt x="0" y="46034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774868" y="7191663"/>
            <a:ext cx="1435761" cy="1435761"/>
          </a:xfrm>
          <a:custGeom>
            <a:avLst/>
            <a:gdLst/>
            <a:ahLst/>
            <a:cxnLst/>
            <a:rect r="r" b="b" t="t" l="l"/>
            <a:pathLst>
              <a:path h="1435761" w="1435761">
                <a:moveTo>
                  <a:pt x="0" y="0"/>
                </a:moveTo>
                <a:lnTo>
                  <a:pt x="1435762" y="0"/>
                </a:lnTo>
                <a:lnTo>
                  <a:pt x="1435762" y="1435762"/>
                </a:lnTo>
                <a:lnTo>
                  <a:pt x="0" y="143576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614293" y="8460959"/>
            <a:ext cx="797341" cy="797341"/>
          </a:xfrm>
          <a:custGeom>
            <a:avLst/>
            <a:gdLst/>
            <a:ahLst/>
            <a:cxnLst/>
            <a:rect r="r" b="b" t="t" l="l"/>
            <a:pathLst>
              <a:path h="797341" w="797341">
                <a:moveTo>
                  <a:pt x="0" y="0"/>
                </a:moveTo>
                <a:lnTo>
                  <a:pt x="797340" y="0"/>
                </a:lnTo>
                <a:lnTo>
                  <a:pt x="797340" y="797341"/>
                </a:lnTo>
                <a:lnTo>
                  <a:pt x="0" y="79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113748" y="8178055"/>
            <a:ext cx="857096" cy="810118"/>
            <a:chOff x="0" y="0"/>
            <a:chExt cx="288257" cy="27245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88257" cy="272458"/>
            </a:xfrm>
            <a:custGeom>
              <a:avLst/>
              <a:gdLst/>
              <a:ahLst/>
              <a:cxnLst/>
              <a:rect r="r" b="b" t="t" l="l"/>
              <a:pathLst>
                <a:path h="272458" w="288257">
                  <a:moveTo>
                    <a:pt x="63229" y="0"/>
                  </a:moveTo>
                  <a:lnTo>
                    <a:pt x="225028" y="0"/>
                  </a:lnTo>
                  <a:cubicBezTo>
                    <a:pt x="241797" y="0"/>
                    <a:pt x="257880" y="6662"/>
                    <a:pt x="269738" y="18519"/>
                  </a:cubicBezTo>
                  <a:cubicBezTo>
                    <a:pt x="281596" y="30377"/>
                    <a:pt x="288257" y="46460"/>
                    <a:pt x="288257" y="63229"/>
                  </a:cubicBezTo>
                  <a:lnTo>
                    <a:pt x="288257" y="209229"/>
                  </a:lnTo>
                  <a:cubicBezTo>
                    <a:pt x="288257" y="225998"/>
                    <a:pt x="281596" y="242081"/>
                    <a:pt x="269738" y="253938"/>
                  </a:cubicBezTo>
                  <a:cubicBezTo>
                    <a:pt x="257880" y="265796"/>
                    <a:pt x="241797" y="272458"/>
                    <a:pt x="225028" y="272458"/>
                  </a:cubicBezTo>
                  <a:lnTo>
                    <a:pt x="63229" y="272458"/>
                  </a:lnTo>
                  <a:cubicBezTo>
                    <a:pt x="46460" y="272458"/>
                    <a:pt x="30377" y="265796"/>
                    <a:pt x="18519" y="253938"/>
                  </a:cubicBezTo>
                  <a:cubicBezTo>
                    <a:pt x="6662" y="242081"/>
                    <a:pt x="0" y="225998"/>
                    <a:pt x="0" y="209229"/>
                  </a:cubicBezTo>
                  <a:lnTo>
                    <a:pt x="0" y="63229"/>
                  </a:lnTo>
                  <a:cubicBezTo>
                    <a:pt x="0" y="46460"/>
                    <a:pt x="6662" y="30377"/>
                    <a:pt x="18519" y="18519"/>
                  </a:cubicBezTo>
                  <a:cubicBezTo>
                    <a:pt x="30377" y="6662"/>
                    <a:pt x="46460" y="0"/>
                    <a:pt x="63229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0"/>
              <a:ext cx="288257" cy="272458"/>
            </a:xfrm>
            <a:prstGeom prst="rect">
              <a:avLst/>
            </a:prstGeom>
          </p:spPr>
          <p:txBody>
            <a:bodyPr anchor="ctr" rtlCol="false" tIns="23408" lIns="23408" bIns="23408" rIns="23408"/>
            <a:lstStyle/>
            <a:p>
              <a:pPr algn="ctr">
                <a:lnSpc>
                  <a:spcPts val="1428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281734" y="8332017"/>
            <a:ext cx="521123" cy="521123"/>
          </a:xfrm>
          <a:custGeom>
            <a:avLst/>
            <a:gdLst/>
            <a:ahLst/>
            <a:cxnLst/>
            <a:rect r="r" b="b" t="t" l="l"/>
            <a:pathLst>
              <a:path h="521123" w="521123">
                <a:moveTo>
                  <a:pt x="0" y="0"/>
                </a:moveTo>
                <a:lnTo>
                  <a:pt x="521123" y="0"/>
                </a:lnTo>
                <a:lnTo>
                  <a:pt x="521123" y="521123"/>
                </a:lnTo>
                <a:lnTo>
                  <a:pt x="0" y="52112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13748" y="1237876"/>
            <a:ext cx="7957498" cy="706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6"/>
              </a:lnSpc>
            </a:pPr>
            <a:r>
              <a:rPr lang="en-US" sz="5326">
                <a:solidFill>
                  <a:srgbClr val="033A77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CFMA Silicon Valley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13748" y="2043259"/>
            <a:ext cx="14060983" cy="908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99"/>
              </a:lnSpc>
            </a:pPr>
            <a:r>
              <a:rPr lang="en-US" sz="6899">
                <a:solidFill>
                  <a:srgbClr val="24242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Emerging Professionals Mixer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13748" y="3180543"/>
            <a:ext cx="7857882" cy="17001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7"/>
              </a:lnSpc>
            </a:pPr>
            <a:r>
              <a:rPr lang="en-US" sz="2441">
                <a:solidFill>
                  <a:srgbClr val="21222B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Enjoy an evening of casual networking, delicious beverages, and tasty snacks, all while mingling with the most fun and dynamic professionals in the accounting world.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074589" y="5582416"/>
            <a:ext cx="3754023" cy="328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60"/>
              </a:lnSpc>
            </a:pPr>
            <a:r>
              <a:rPr lang="en-US" sz="2645">
                <a:solidFill>
                  <a:srgbClr val="FFFFFF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April 16, 2025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074589" y="6341810"/>
            <a:ext cx="3754023" cy="328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60"/>
              </a:lnSpc>
            </a:pPr>
            <a:r>
              <a:rPr lang="en-US" sz="2645">
                <a:solidFill>
                  <a:srgbClr val="FFFFFF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4:00 PM - 6:30 PM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074589" y="6995165"/>
            <a:ext cx="4202676" cy="486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6"/>
              </a:lnSpc>
            </a:pPr>
            <a:r>
              <a:rPr lang="en-US" sz="1699">
                <a:solidFill>
                  <a:srgbClr val="FFFFFF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Joseph J. Albanese, Inc. </a:t>
            </a:r>
          </a:p>
          <a:p>
            <a:pPr algn="l">
              <a:lnSpc>
                <a:spcPts val="1886"/>
              </a:lnSpc>
            </a:pPr>
            <a:r>
              <a:rPr lang="en-US" sz="1699">
                <a:solidFill>
                  <a:srgbClr val="FFFFFF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2450 Walsh Ave., Santa Clara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152118" y="8130430"/>
            <a:ext cx="4736094" cy="876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8"/>
              </a:lnSpc>
            </a:pPr>
            <a:r>
              <a:rPr lang="en-US" sz="2549">
                <a:solidFill>
                  <a:srgbClr val="24242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CFMA Members: $35</a:t>
            </a:r>
          </a:p>
          <a:p>
            <a:pPr algn="l">
              <a:lnSpc>
                <a:spcPts val="3568"/>
              </a:lnSpc>
            </a:pPr>
            <a:r>
              <a:rPr lang="en-US" sz="2549">
                <a:solidFill>
                  <a:srgbClr val="24242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CFMA Non-Members: $45</a:t>
            </a:r>
          </a:p>
        </p:txBody>
      </p:sp>
      <p:sp>
        <p:nvSpPr>
          <p:cNvPr name="Freeform 32" id="32"/>
          <p:cNvSpPr/>
          <p:nvPr/>
        </p:nvSpPr>
        <p:spPr>
          <a:xfrm flipH="false" flipV="false" rot="0">
            <a:off x="15899898" y="2516490"/>
            <a:ext cx="926496" cy="870906"/>
          </a:xfrm>
          <a:custGeom>
            <a:avLst/>
            <a:gdLst/>
            <a:ahLst/>
            <a:cxnLst/>
            <a:rect r="r" b="b" t="t" l="l"/>
            <a:pathLst>
              <a:path h="870906" w="926496">
                <a:moveTo>
                  <a:pt x="0" y="0"/>
                </a:moveTo>
                <a:lnTo>
                  <a:pt x="926496" y="0"/>
                </a:lnTo>
                <a:lnTo>
                  <a:pt x="926496" y="870906"/>
                </a:lnTo>
                <a:lnTo>
                  <a:pt x="0" y="87090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10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8526250" cy="10287000"/>
          </a:xfrm>
          <a:custGeom>
            <a:avLst/>
            <a:gdLst/>
            <a:ahLst/>
            <a:cxnLst/>
            <a:rect r="r" b="b" t="t" l="l"/>
            <a:pathLst>
              <a:path h="10287000" w="8526250">
                <a:moveTo>
                  <a:pt x="0" y="0"/>
                </a:moveTo>
                <a:lnTo>
                  <a:pt x="8526250" y="0"/>
                </a:lnTo>
                <a:lnTo>
                  <a:pt x="85262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302" t="0" r="-4078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-176075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672510" y="3157319"/>
            <a:ext cx="7303020" cy="1481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70"/>
              </a:lnSpc>
            </a:pPr>
            <a:r>
              <a:rPr lang="en-US" sz="13167">
                <a:solidFill>
                  <a:srgbClr val="FFB829"/>
                </a:solidFill>
                <a:latin typeface="Anton"/>
                <a:ea typeface="Anton"/>
                <a:cs typeface="Anton"/>
                <a:sym typeface="Anton"/>
              </a:rPr>
              <a:t>BEER FEST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890241" y="5381104"/>
            <a:ext cx="4867558" cy="355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0"/>
              </a:lnSpc>
            </a:pPr>
            <a:r>
              <a:rPr lang="en-US" sz="3090">
                <a:solidFill>
                  <a:srgbClr val="FFFFFF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15 May 2025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1325008" y="5143500"/>
            <a:ext cx="3998024" cy="716263"/>
            <a:chOff x="0" y="0"/>
            <a:chExt cx="1085436" cy="19446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85436" cy="194461"/>
            </a:xfrm>
            <a:custGeom>
              <a:avLst/>
              <a:gdLst/>
              <a:ahLst/>
              <a:cxnLst/>
              <a:rect r="r" b="b" t="t" l="l"/>
              <a:pathLst>
                <a:path h="194461" w="1085436">
                  <a:moveTo>
                    <a:pt x="0" y="0"/>
                  </a:moveTo>
                  <a:lnTo>
                    <a:pt x="1085436" y="0"/>
                  </a:lnTo>
                  <a:lnTo>
                    <a:pt x="1085436" y="194461"/>
                  </a:lnTo>
                  <a:lnTo>
                    <a:pt x="0" y="19446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085436" cy="223036"/>
            </a:xfrm>
            <a:prstGeom prst="rect">
              <a:avLst/>
            </a:prstGeom>
          </p:spPr>
          <p:txBody>
            <a:bodyPr anchor="ctr" rtlCol="false" tIns="43155" lIns="43155" bIns="43155" rIns="43155"/>
            <a:lstStyle/>
            <a:p>
              <a:pPr algn="ctr">
                <a:lnSpc>
                  <a:spcPts val="22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9853461" y="1491079"/>
            <a:ext cx="6941119" cy="1142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 spc="102">
                <a:solidFill>
                  <a:srgbClr val="FFFFFF"/>
                </a:solidFill>
                <a:latin typeface="Yellowtail"/>
                <a:ea typeface="Yellowtail"/>
                <a:cs typeface="Yellowtail"/>
                <a:sym typeface="Yellowtail"/>
              </a:rPr>
              <a:t>CFMA Silicon Valley’s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6444706" y="8554877"/>
            <a:ext cx="1496644" cy="1406846"/>
          </a:xfrm>
          <a:custGeom>
            <a:avLst/>
            <a:gdLst/>
            <a:ahLst/>
            <a:cxnLst/>
            <a:rect r="r" b="b" t="t" l="l"/>
            <a:pathLst>
              <a:path h="1406846" w="1496644">
                <a:moveTo>
                  <a:pt x="0" y="0"/>
                </a:moveTo>
                <a:lnTo>
                  <a:pt x="1496644" y="0"/>
                </a:lnTo>
                <a:lnTo>
                  <a:pt x="1496644" y="1406846"/>
                </a:lnTo>
                <a:lnTo>
                  <a:pt x="0" y="14068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890241" y="6193138"/>
            <a:ext cx="4867558" cy="222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3:30 PM - 6:00 PM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Laughing Monk Brewery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1235 Oakmead Pkwy., Sunnyvale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CFMA Members: $85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 Non-Members: $95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 At The Door: $105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01" t="-9380" r="0" b="-1352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-80156"/>
            <a:ext cx="18288000" cy="10447313"/>
            <a:chOff x="0" y="0"/>
            <a:chExt cx="3350261" cy="191389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50261" cy="1913890"/>
            </a:xfrm>
            <a:custGeom>
              <a:avLst/>
              <a:gdLst/>
              <a:ahLst/>
              <a:cxnLst/>
              <a:rect r="r" b="b" t="t" l="l"/>
              <a:pathLst>
                <a:path h="1913890" w="3350261">
                  <a:moveTo>
                    <a:pt x="0" y="0"/>
                  </a:moveTo>
                  <a:lnTo>
                    <a:pt x="3350261" y="0"/>
                  </a:lnTo>
                  <a:lnTo>
                    <a:pt x="3350261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000000">
                <a:alpha val="36863"/>
              </a:srgbClr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230882" y="2859796"/>
            <a:ext cx="11826235" cy="7002670"/>
          </a:xfrm>
          <a:custGeom>
            <a:avLst/>
            <a:gdLst/>
            <a:ahLst/>
            <a:cxnLst/>
            <a:rect r="r" b="b" t="t" l="l"/>
            <a:pathLst>
              <a:path h="7002670" w="11826235">
                <a:moveTo>
                  <a:pt x="0" y="0"/>
                </a:moveTo>
                <a:lnTo>
                  <a:pt x="11826236" y="0"/>
                </a:lnTo>
                <a:lnTo>
                  <a:pt x="11826236" y="7002670"/>
                </a:lnTo>
                <a:lnTo>
                  <a:pt x="0" y="70026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262" t="-4121" r="-42374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822007" y="1341871"/>
            <a:ext cx="6333977" cy="1016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35"/>
              </a:lnSpc>
            </a:pPr>
            <a:r>
              <a:rPr lang="en-US" sz="5953" spc="25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SCHOLARSHIP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916232" y="2077017"/>
            <a:ext cx="4455536" cy="737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6"/>
              </a:lnSpc>
            </a:pPr>
            <a:r>
              <a:rPr lang="en-US" sz="4097" spc="132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PROGRAM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198332" y="4201469"/>
            <a:ext cx="1806204" cy="513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8"/>
              </a:lnSpc>
            </a:pPr>
            <a:r>
              <a:rPr lang="en-US" sz="2877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About Us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198332" y="4767789"/>
            <a:ext cx="4031766" cy="3158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67"/>
              </a:lnSpc>
            </a:pPr>
            <a:r>
              <a:rPr lang="en-US" sz="1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Construction Financial Management Association, Silicon Valley Chapter (“CFMA-SV”) is offering five scholarships to eligible students for the 2025-2026 academic year. CFMA-SV awards scholarships to assist students with the cost of their books, classes, housing, tools and supplies needed to further their education.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479272" y="4191944"/>
            <a:ext cx="2298483" cy="10229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90"/>
              </a:lnSpc>
            </a:pPr>
            <a:r>
              <a:rPr lang="en-US" sz="285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Deadline:</a:t>
            </a:r>
          </a:p>
          <a:p>
            <a:pPr algn="r">
              <a:lnSpc>
                <a:spcPts val="3990"/>
              </a:lnSpc>
            </a:pPr>
            <a:r>
              <a:rPr lang="en-US" sz="28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May 1, 2025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008040" y="5971688"/>
            <a:ext cx="1689470" cy="1689470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16272232" y="8410560"/>
            <a:ext cx="1496644" cy="1406846"/>
          </a:xfrm>
          <a:custGeom>
            <a:avLst/>
            <a:gdLst/>
            <a:ahLst/>
            <a:cxnLst/>
            <a:rect r="r" b="b" t="t" l="l"/>
            <a:pathLst>
              <a:path h="1406846" w="1496644">
                <a:moveTo>
                  <a:pt x="0" y="0"/>
                </a:moveTo>
                <a:lnTo>
                  <a:pt x="1496644" y="0"/>
                </a:lnTo>
                <a:lnTo>
                  <a:pt x="1496644" y="1406846"/>
                </a:lnTo>
                <a:lnTo>
                  <a:pt x="0" y="14068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39036" y="5448774"/>
            <a:ext cx="2538719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90"/>
              </a:lnSpc>
            </a:pPr>
            <a:r>
              <a:rPr lang="en-US" b="true" sz="285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Apply Now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A48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994680"/>
            <a:ext cx="18288000" cy="2299792"/>
            <a:chOff x="0" y="0"/>
            <a:chExt cx="5519089" cy="6940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19089" cy="694048"/>
            </a:xfrm>
            <a:custGeom>
              <a:avLst/>
              <a:gdLst/>
              <a:ahLst/>
              <a:cxnLst/>
              <a:rect r="r" b="b" t="t" l="l"/>
              <a:pathLst>
                <a:path h="694048" w="5519089">
                  <a:moveTo>
                    <a:pt x="0" y="0"/>
                  </a:moveTo>
                  <a:lnTo>
                    <a:pt x="5519089" y="0"/>
                  </a:lnTo>
                  <a:lnTo>
                    <a:pt x="5519089" y="694048"/>
                  </a:lnTo>
                  <a:lnTo>
                    <a:pt x="0" y="69404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565081" y="1677252"/>
            <a:ext cx="7426683" cy="1524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71"/>
              </a:lnSpc>
            </a:pPr>
            <a:r>
              <a:rPr lang="en-US" sz="5059">
                <a:solidFill>
                  <a:srgbClr val="61B1E6"/>
                </a:solidFill>
                <a:latin typeface="Varela Round"/>
                <a:ea typeface="Varela Round"/>
                <a:cs typeface="Varela Round"/>
                <a:sym typeface="Varela Round"/>
              </a:rPr>
              <a:t>Stand up for suicide prevention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8489256"/>
            <a:ext cx="8249722" cy="1253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2A4876"/>
                </a:solidFill>
                <a:latin typeface="Helveticish"/>
                <a:ea typeface="Helveticish"/>
                <a:cs typeface="Helveticish"/>
                <a:sym typeface="Helveticish"/>
              </a:rPr>
              <a:t>www.cfma.org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2A4876"/>
                </a:solidFill>
                <a:latin typeface="Helveticish"/>
                <a:ea typeface="Helveticish"/>
                <a:cs typeface="Helveticish"/>
                <a:sym typeface="Helveticish"/>
              </a:rPr>
              <a:t>National Suicide Prevention Hotline: 800-273-TALK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2A4876"/>
                </a:solidFill>
                <a:latin typeface="Helveticish"/>
                <a:ea typeface="Helveticish"/>
                <a:cs typeface="Helveticish"/>
                <a:sym typeface="Helveticish"/>
              </a:rPr>
              <a:t>Crisis text line: HELLO to 741741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961243" y="3635165"/>
            <a:ext cx="6622071" cy="779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6"/>
              </a:lnSpc>
            </a:pPr>
            <a:r>
              <a:rPr lang="en-US" sz="2247">
                <a:solidFill>
                  <a:srgbClr val="DDBC9B"/>
                </a:solidFill>
                <a:latin typeface="Varela Round"/>
                <a:ea typeface="Varela Round"/>
                <a:cs typeface="Varela Round"/>
                <a:sym typeface="Varela Round"/>
              </a:rPr>
              <a:t>Construction has the highest suicide rate of all occupations. Help someone in trouble.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916069" y="5130679"/>
            <a:ext cx="2415286" cy="1799290"/>
            <a:chOff x="0" y="0"/>
            <a:chExt cx="3220381" cy="239905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875768" y="0"/>
              <a:ext cx="1468846" cy="1259535"/>
            </a:xfrm>
            <a:custGeom>
              <a:avLst/>
              <a:gdLst/>
              <a:ahLst/>
              <a:cxnLst/>
              <a:rect r="r" b="b" t="t" l="l"/>
              <a:pathLst>
                <a:path h="1259535" w="1468846">
                  <a:moveTo>
                    <a:pt x="0" y="0"/>
                  </a:moveTo>
                  <a:lnTo>
                    <a:pt x="1468846" y="0"/>
                  </a:lnTo>
                  <a:lnTo>
                    <a:pt x="1468846" y="1259535"/>
                  </a:lnTo>
                  <a:lnTo>
                    <a:pt x="0" y="1259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0" y="1895309"/>
              <a:ext cx="3220381" cy="5037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46"/>
                </a:lnSpc>
                <a:spcBef>
                  <a:spcPct val="0"/>
                </a:spcBef>
              </a:pPr>
              <a:r>
                <a:rPr lang="en-US" sz="2247">
                  <a:solidFill>
                    <a:srgbClr val="FFFFFF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Ask. 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791569" y="5130679"/>
            <a:ext cx="2415286" cy="1799290"/>
            <a:chOff x="0" y="0"/>
            <a:chExt cx="3220381" cy="239905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968467" y="0"/>
              <a:ext cx="1441537" cy="1389282"/>
            </a:xfrm>
            <a:custGeom>
              <a:avLst/>
              <a:gdLst/>
              <a:ahLst/>
              <a:cxnLst/>
              <a:rect r="r" b="b" t="t" l="l"/>
              <a:pathLst>
                <a:path h="1389282" w="1441537">
                  <a:moveTo>
                    <a:pt x="0" y="0"/>
                  </a:moveTo>
                  <a:lnTo>
                    <a:pt x="1441538" y="0"/>
                  </a:lnTo>
                  <a:lnTo>
                    <a:pt x="1441538" y="1389282"/>
                  </a:lnTo>
                  <a:lnTo>
                    <a:pt x="0" y="1389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0" y="1895309"/>
              <a:ext cx="3220381" cy="5037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46"/>
                </a:lnSpc>
                <a:spcBef>
                  <a:spcPct val="0"/>
                </a:spcBef>
              </a:pPr>
              <a:r>
                <a:rPr lang="en-US" sz="2247">
                  <a:solidFill>
                    <a:srgbClr val="FFFFFF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Listen.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956645" y="5070373"/>
            <a:ext cx="2415286" cy="2209932"/>
            <a:chOff x="0" y="0"/>
            <a:chExt cx="3220381" cy="294657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571293" y="0"/>
              <a:ext cx="1962149" cy="1550098"/>
            </a:xfrm>
            <a:custGeom>
              <a:avLst/>
              <a:gdLst/>
              <a:ahLst/>
              <a:cxnLst/>
              <a:rect r="r" b="b" t="t" l="l"/>
              <a:pathLst>
                <a:path h="1550098" w="1962149">
                  <a:moveTo>
                    <a:pt x="0" y="0"/>
                  </a:moveTo>
                  <a:lnTo>
                    <a:pt x="1962148" y="0"/>
                  </a:lnTo>
                  <a:lnTo>
                    <a:pt x="1962148" y="1550098"/>
                  </a:lnTo>
                  <a:lnTo>
                    <a:pt x="0" y="1550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0" y="2013817"/>
              <a:ext cx="3220381" cy="9327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64"/>
                </a:lnSpc>
              </a:pPr>
              <a:r>
                <a:rPr lang="en-US" sz="2247">
                  <a:solidFill>
                    <a:srgbClr val="FFFFFF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Encourage them to seek help.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272232" y="8410560"/>
            <a:ext cx="1496644" cy="1406846"/>
          </a:xfrm>
          <a:custGeom>
            <a:avLst/>
            <a:gdLst/>
            <a:ahLst/>
            <a:cxnLst/>
            <a:rect r="r" b="b" t="t" l="l"/>
            <a:pathLst>
              <a:path h="1406846" w="1496644">
                <a:moveTo>
                  <a:pt x="0" y="0"/>
                </a:moveTo>
                <a:lnTo>
                  <a:pt x="1496644" y="0"/>
                </a:lnTo>
                <a:lnTo>
                  <a:pt x="1496644" y="1406846"/>
                </a:lnTo>
                <a:lnTo>
                  <a:pt x="0" y="14068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79308" y="-91701"/>
            <a:ext cx="6909502" cy="10470401"/>
          </a:xfrm>
          <a:custGeom>
            <a:avLst/>
            <a:gdLst/>
            <a:ahLst/>
            <a:cxnLst/>
            <a:rect r="r" b="b" t="t" l="l"/>
            <a:pathLst>
              <a:path h="10470401" w="6909502">
                <a:moveTo>
                  <a:pt x="0" y="0"/>
                </a:moveTo>
                <a:lnTo>
                  <a:pt x="6909502" y="0"/>
                </a:lnTo>
                <a:lnTo>
                  <a:pt x="6909502" y="10470402"/>
                </a:lnTo>
                <a:lnTo>
                  <a:pt x="0" y="104704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146" t="0" r="-5114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4" id="4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5" id="5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737246" y="3685163"/>
            <a:ext cx="7531779" cy="3932658"/>
            <a:chOff x="0" y="0"/>
            <a:chExt cx="10042372" cy="5243544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95250"/>
              <a:ext cx="10042372" cy="39416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1440"/>
                </a:lnSpc>
              </a:pPr>
              <a:r>
                <a:rPr lang="en-US" sz="10400" spc="-104">
                  <a:solidFill>
                    <a:srgbClr val="141414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Transport </a:t>
              </a:r>
              <a:r>
                <a:rPr lang="en-US" sz="10400" spc="-104">
                  <a:solidFill>
                    <a:srgbClr val="EB363A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Safety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1013842" y="4545467"/>
              <a:ext cx="9028530" cy="698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4480"/>
                </a:lnSpc>
              </a:pPr>
              <a:r>
                <a:rPr lang="en-US" sz="32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Best Practices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6773722" y="8826675"/>
            <a:ext cx="485578" cy="431625"/>
            <a:chOff x="0" y="0"/>
            <a:chExt cx="647437" cy="575500"/>
          </a:xfrm>
        </p:grpSpPr>
        <p:sp>
          <p:nvSpPr>
            <p:cNvPr name="AutoShape 10" id="10"/>
            <p:cNvSpPr/>
            <p:nvPr/>
          </p:nvSpPr>
          <p:spPr>
            <a:xfrm rot="0">
              <a:off x="0" y="0"/>
              <a:ext cx="647437" cy="575500"/>
            </a:xfrm>
            <a:prstGeom prst="rect">
              <a:avLst/>
            </a:prstGeom>
            <a:solidFill>
              <a:srgbClr val="EB363A"/>
            </a:solidFill>
          </p:spPr>
        </p:sp>
        <p:grpSp>
          <p:nvGrpSpPr>
            <p:cNvPr name="Group 11" id="11"/>
            <p:cNvGrpSpPr/>
            <p:nvPr/>
          </p:nvGrpSpPr>
          <p:grpSpPr>
            <a:xfrm rot="0">
              <a:off x="0" y="171992"/>
              <a:ext cx="517352" cy="231517"/>
              <a:chOff x="0" y="0"/>
              <a:chExt cx="959235" cy="42926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-5080"/>
                <a:ext cx="959235" cy="434340"/>
              </a:xfrm>
              <a:custGeom>
                <a:avLst/>
                <a:gdLst/>
                <a:ahLst/>
                <a:cxnLst/>
                <a:rect r="r" b="b" t="t" l="l"/>
                <a:pathLst>
                  <a:path h="434340" w="959235">
                    <a:moveTo>
                      <a:pt x="941455" y="187960"/>
                    </a:moveTo>
                    <a:lnTo>
                      <a:pt x="679835" y="11430"/>
                    </a:lnTo>
                    <a:cubicBezTo>
                      <a:pt x="662055" y="0"/>
                      <a:pt x="639195" y="3810"/>
                      <a:pt x="626495" y="21590"/>
                    </a:cubicBezTo>
                    <a:cubicBezTo>
                      <a:pt x="615065" y="39370"/>
                      <a:pt x="618875" y="62230"/>
                      <a:pt x="636655" y="74930"/>
                    </a:cubicBezTo>
                    <a:lnTo>
                      <a:pt x="795405" y="181610"/>
                    </a:lnTo>
                    <a:lnTo>
                      <a:pt x="0" y="181610"/>
                    </a:lnTo>
                    <a:lnTo>
                      <a:pt x="0" y="257810"/>
                    </a:lnTo>
                    <a:lnTo>
                      <a:pt x="795405" y="257810"/>
                    </a:lnTo>
                    <a:lnTo>
                      <a:pt x="636655" y="364490"/>
                    </a:lnTo>
                    <a:cubicBezTo>
                      <a:pt x="618875" y="375920"/>
                      <a:pt x="615065" y="400050"/>
                      <a:pt x="626495" y="417830"/>
                    </a:cubicBezTo>
                    <a:cubicBezTo>
                      <a:pt x="634115" y="429260"/>
                      <a:pt x="645545" y="434340"/>
                      <a:pt x="658245" y="434340"/>
                    </a:cubicBezTo>
                    <a:cubicBezTo>
                      <a:pt x="665865" y="434340"/>
                      <a:pt x="673485" y="431800"/>
                      <a:pt x="679835" y="427990"/>
                    </a:cubicBezTo>
                    <a:lnTo>
                      <a:pt x="942725" y="251460"/>
                    </a:lnTo>
                    <a:cubicBezTo>
                      <a:pt x="952885" y="243840"/>
                      <a:pt x="959235" y="232410"/>
                      <a:pt x="959235" y="219710"/>
                    </a:cubicBezTo>
                    <a:cubicBezTo>
                      <a:pt x="959235" y="207010"/>
                      <a:pt x="952885" y="195580"/>
                      <a:pt x="941455" y="187960"/>
                    </a:cubicBezTo>
                    <a:close/>
                  </a:path>
                </a:pathLst>
              </a:custGeom>
              <a:solidFill>
                <a:srgbClr val="FDFCFC"/>
              </a:solidFill>
            </p:spPr>
          </p:sp>
        </p:grpSp>
      </p:grpSp>
      <p:sp>
        <p:nvSpPr>
          <p:cNvPr name="TextBox 13" id="13"/>
          <p:cNvSpPr txBox="true"/>
          <p:nvPr/>
        </p:nvSpPr>
        <p:spPr>
          <a:xfrm rot="0">
            <a:off x="10829726" y="981075"/>
            <a:ext cx="6439299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0"/>
              </a:lnSpc>
            </a:pPr>
            <a:r>
              <a:rPr lang="en-US" sz="2100" spc="315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SILICON VALLEY CFMA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03893" y="4957387"/>
            <a:ext cx="3778607" cy="2644684"/>
            <a:chOff x="0" y="0"/>
            <a:chExt cx="5038142" cy="352624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6569" t="1676" r="11686" b="12668"/>
            <a:stretch>
              <a:fillRect/>
            </a:stretch>
          </p:blipFill>
          <p:spPr>
            <a:xfrm flipH="false" flipV="false">
              <a:off x="0" y="0"/>
              <a:ext cx="5038142" cy="3526246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8603893" y="2022054"/>
            <a:ext cx="3778607" cy="2644684"/>
          </a:xfrm>
          <a:custGeom>
            <a:avLst/>
            <a:gdLst/>
            <a:ahLst/>
            <a:cxnLst/>
            <a:rect r="r" b="b" t="t" l="l"/>
            <a:pathLst>
              <a:path h="2644684" w="3778607">
                <a:moveTo>
                  <a:pt x="0" y="0"/>
                </a:moveTo>
                <a:lnTo>
                  <a:pt x="3778607" y="0"/>
                </a:lnTo>
                <a:lnTo>
                  <a:pt x="3778607" y="2644684"/>
                </a:lnTo>
                <a:lnTo>
                  <a:pt x="0" y="26446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138" r="0" b="-106711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6" id="6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7" id="7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DD211D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689096" y="4340575"/>
            <a:ext cx="5836793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200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Presented by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63150" y="2625576"/>
            <a:ext cx="4096150" cy="1437640"/>
            <a:chOff x="0" y="0"/>
            <a:chExt cx="5461533" cy="1916853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66675"/>
              <a:ext cx="5461533" cy="632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19"/>
                </a:lnSpc>
              </a:pPr>
              <a:r>
                <a:rPr lang="en-US" sz="2799">
                  <a:solidFill>
                    <a:srgbClr val="DD211D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Kyle Preston,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743373"/>
              <a:ext cx="5461533" cy="11734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24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VP Fleet Management</a:t>
              </a:r>
            </a:p>
            <a:p>
              <a:pPr algn="l">
                <a:lnSpc>
                  <a:spcPts val="3600"/>
                </a:lnSpc>
              </a:pPr>
              <a:r>
                <a:rPr lang="en-US" sz="24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Preston Companies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63150" y="5560909"/>
            <a:ext cx="4096150" cy="1437640"/>
            <a:chOff x="0" y="0"/>
            <a:chExt cx="5461533" cy="191685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66675"/>
              <a:ext cx="5461533" cy="632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19"/>
                </a:lnSpc>
              </a:pPr>
              <a:r>
                <a:rPr lang="en-US" sz="2799">
                  <a:solidFill>
                    <a:srgbClr val="DD211D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Fred Jamall Jordan,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743373"/>
              <a:ext cx="5461533" cy="11734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24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Partner/Account Manager</a:t>
              </a:r>
            </a:p>
            <a:p>
              <a:pPr algn="l">
                <a:lnSpc>
                  <a:spcPts val="3600"/>
                </a:lnSpc>
              </a:pPr>
              <a:r>
                <a:rPr lang="en-US" sz="24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Geotab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4" id="4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10208014" y="4075095"/>
            <a:ext cx="5854686" cy="578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8"/>
              </a:lnSpc>
            </a:pPr>
            <a:r>
              <a:rPr lang="en-US" sz="317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Preston Pipelines Infrastructure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5400000">
            <a:off x="16135862" y="4359517"/>
            <a:ext cx="177340" cy="105074"/>
          </a:xfrm>
          <a:custGeom>
            <a:avLst/>
            <a:gdLst/>
            <a:ahLst/>
            <a:cxnLst/>
            <a:rect r="r" b="b" t="t" l="l"/>
            <a:pathLst>
              <a:path h="105074" w="177340">
                <a:moveTo>
                  <a:pt x="0" y="0"/>
                </a:moveTo>
                <a:lnTo>
                  <a:pt x="177341" y="0"/>
                </a:lnTo>
                <a:lnTo>
                  <a:pt x="177341" y="105074"/>
                </a:lnTo>
                <a:lnTo>
                  <a:pt x="0" y="1050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3249043" y="5089212"/>
            <a:ext cx="177340" cy="105074"/>
          </a:xfrm>
          <a:custGeom>
            <a:avLst/>
            <a:gdLst/>
            <a:ahLst/>
            <a:cxnLst/>
            <a:rect r="r" b="b" t="t" l="l"/>
            <a:pathLst>
              <a:path h="105074" w="177340">
                <a:moveTo>
                  <a:pt x="0" y="0"/>
                </a:moveTo>
                <a:lnTo>
                  <a:pt x="177340" y="0"/>
                </a:lnTo>
                <a:lnTo>
                  <a:pt x="177340" y="105075"/>
                </a:lnTo>
                <a:lnTo>
                  <a:pt x="0" y="1050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12295744" y="5822409"/>
            <a:ext cx="177340" cy="105074"/>
          </a:xfrm>
          <a:custGeom>
            <a:avLst/>
            <a:gdLst/>
            <a:ahLst/>
            <a:cxnLst/>
            <a:rect r="r" b="b" t="t" l="l"/>
            <a:pathLst>
              <a:path h="105074" w="177340">
                <a:moveTo>
                  <a:pt x="0" y="0"/>
                </a:moveTo>
                <a:lnTo>
                  <a:pt x="177340" y="0"/>
                </a:lnTo>
                <a:lnTo>
                  <a:pt x="177340" y="105074"/>
                </a:lnTo>
                <a:lnTo>
                  <a:pt x="0" y="1050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08014" y="4804791"/>
            <a:ext cx="2979564" cy="578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8"/>
              </a:lnSpc>
            </a:pPr>
            <a:r>
              <a:rPr lang="en-US" sz="317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Preston Electric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08014" y="5537987"/>
            <a:ext cx="1990063" cy="578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8"/>
              </a:lnSpc>
            </a:pPr>
            <a:r>
              <a:rPr lang="en-US" sz="317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DirtMarket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438441" y="3793371"/>
            <a:ext cx="7037058" cy="243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70"/>
              </a:lnSpc>
            </a:pPr>
            <a:r>
              <a:rPr lang="en-US" sz="8059" b="true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Preston Companies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4" id="4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2777255" y="2340803"/>
            <a:ext cx="13335396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Fleet Management Facts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603765" y="5294823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873215" y="5294823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140690" y="5294823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08165" y="5294823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749515" y="6324527"/>
            <a:ext cx="2857900" cy="1356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Maintenance Dept. Annual Budget</a:t>
            </a:r>
          </a:p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$20M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80065" y="6324527"/>
            <a:ext cx="2857900" cy="1813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Value of Vehicles and Equipment Owned</a:t>
            </a:r>
          </a:p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$80M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016990" y="6324527"/>
            <a:ext cx="2857900" cy="1813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Vehicle and Equipment Annual Purchases</a:t>
            </a:r>
          </a:p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$5M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284465" y="6324527"/>
            <a:ext cx="2857900" cy="1356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Number of Road Vehicles</a:t>
            </a:r>
          </a:p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280 ea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5675640" y="5294823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4551940" y="6324527"/>
            <a:ext cx="2857900" cy="1813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Number of Maintenance Dept and Transport Staff</a:t>
            </a:r>
          </a:p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50 ea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551940" y="8293257"/>
            <a:ext cx="2857900" cy="674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8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not counting an additional 50 crew truck drivers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6214323" cy="8229600"/>
            <a:chOff x="0" y="0"/>
            <a:chExt cx="8285764" cy="109728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4892" t="0" r="24892" b="0"/>
            <a:stretch>
              <a:fillRect/>
            </a:stretch>
          </p:blipFill>
          <p:spPr>
            <a:xfrm flipH="false" flipV="false">
              <a:off x="0" y="0"/>
              <a:ext cx="8285764" cy="1097280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8462240" y="1875061"/>
            <a:ext cx="8797060" cy="6375683"/>
            <a:chOff x="0" y="0"/>
            <a:chExt cx="11729414" cy="8500910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10" y="0"/>
              <a:ext cx="11729404" cy="4381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40"/>
                </a:lnSpc>
              </a:pPr>
              <a:r>
                <a:rPr lang="en-US" sz="7200">
                  <a:solidFill>
                    <a:srgbClr val="141414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Is Fleet Management worth the cost?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4820728"/>
              <a:ext cx="9595370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141414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We believe it is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6108230"/>
              <a:ext cx="9595370" cy="23926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24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Property damage, personal injury, Regulatory Agency Fines (DMV, DOT, CARB), insurance claims, claims impact future insurance costs, lawsuits, damage to Preston brand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9" id="9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10" id="10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6773722" y="8826675"/>
            <a:ext cx="485578" cy="431625"/>
            <a:chOff x="0" y="0"/>
            <a:chExt cx="647437" cy="575500"/>
          </a:xfrm>
        </p:grpSpPr>
        <p:sp>
          <p:nvSpPr>
            <p:cNvPr name="AutoShape 12" id="12"/>
            <p:cNvSpPr/>
            <p:nvPr/>
          </p:nvSpPr>
          <p:spPr>
            <a:xfrm rot="0">
              <a:off x="0" y="0"/>
              <a:ext cx="647437" cy="575500"/>
            </a:xfrm>
            <a:prstGeom prst="rect">
              <a:avLst/>
            </a:prstGeom>
            <a:solidFill>
              <a:srgbClr val="DD211D"/>
            </a:solidFill>
          </p:spPr>
        </p:sp>
        <p:grpSp>
          <p:nvGrpSpPr>
            <p:cNvPr name="Group 13" id="13"/>
            <p:cNvGrpSpPr/>
            <p:nvPr/>
          </p:nvGrpSpPr>
          <p:grpSpPr>
            <a:xfrm rot="0">
              <a:off x="0" y="171992"/>
              <a:ext cx="517352" cy="231517"/>
              <a:chOff x="0" y="0"/>
              <a:chExt cx="959235" cy="42926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-5080"/>
                <a:ext cx="959235" cy="434340"/>
              </a:xfrm>
              <a:custGeom>
                <a:avLst/>
                <a:gdLst/>
                <a:ahLst/>
                <a:cxnLst/>
                <a:rect r="r" b="b" t="t" l="l"/>
                <a:pathLst>
                  <a:path h="434340" w="959235">
                    <a:moveTo>
                      <a:pt x="941455" y="187960"/>
                    </a:moveTo>
                    <a:lnTo>
                      <a:pt x="679835" y="11430"/>
                    </a:lnTo>
                    <a:cubicBezTo>
                      <a:pt x="662055" y="0"/>
                      <a:pt x="639195" y="3810"/>
                      <a:pt x="626495" y="21590"/>
                    </a:cubicBezTo>
                    <a:cubicBezTo>
                      <a:pt x="615065" y="39370"/>
                      <a:pt x="618875" y="62230"/>
                      <a:pt x="636655" y="74930"/>
                    </a:cubicBezTo>
                    <a:lnTo>
                      <a:pt x="795405" y="181610"/>
                    </a:lnTo>
                    <a:lnTo>
                      <a:pt x="0" y="181610"/>
                    </a:lnTo>
                    <a:lnTo>
                      <a:pt x="0" y="257810"/>
                    </a:lnTo>
                    <a:lnTo>
                      <a:pt x="795405" y="257810"/>
                    </a:lnTo>
                    <a:lnTo>
                      <a:pt x="636655" y="364490"/>
                    </a:lnTo>
                    <a:cubicBezTo>
                      <a:pt x="618875" y="375920"/>
                      <a:pt x="615065" y="400050"/>
                      <a:pt x="626495" y="417830"/>
                    </a:cubicBezTo>
                    <a:cubicBezTo>
                      <a:pt x="634115" y="429260"/>
                      <a:pt x="645545" y="434340"/>
                      <a:pt x="658245" y="434340"/>
                    </a:cubicBezTo>
                    <a:cubicBezTo>
                      <a:pt x="665865" y="434340"/>
                      <a:pt x="673485" y="431800"/>
                      <a:pt x="679835" y="427990"/>
                    </a:cubicBezTo>
                    <a:lnTo>
                      <a:pt x="942725" y="251460"/>
                    </a:lnTo>
                    <a:cubicBezTo>
                      <a:pt x="952885" y="243840"/>
                      <a:pt x="959235" y="232410"/>
                      <a:pt x="959235" y="219710"/>
                    </a:cubicBezTo>
                    <a:cubicBezTo>
                      <a:pt x="959235" y="207010"/>
                      <a:pt x="952885" y="195580"/>
                      <a:pt x="941455" y="187960"/>
                    </a:cubicBezTo>
                    <a:close/>
                  </a:path>
                </a:pathLst>
              </a:custGeom>
              <a:solidFill>
                <a:srgbClr val="FDFCFC"/>
              </a:solidFill>
            </p:spPr>
          </p:sp>
        </p:grp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4" id="4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836121" y="4126747"/>
            <a:ext cx="3506960" cy="5131553"/>
            <a:chOff x="0" y="0"/>
            <a:chExt cx="17916156" cy="2621577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916156" cy="26215780"/>
            </a:xfrm>
            <a:custGeom>
              <a:avLst/>
              <a:gdLst/>
              <a:ahLst/>
              <a:cxnLst/>
              <a:rect r="r" b="b" t="t" l="l"/>
              <a:pathLst>
                <a:path h="26215780" w="17916156">
                  <a:moveTo>
                    <a:pt x="0" y="0"/>
                  </a:moveTo>
                  <a:lnTo>
                    <a:pt x="0" y="26215780"/>
                  </a:lnTo>
                  <a:lnTo>
                    <a:pt x="17916156" y="26215780"/>
                  </a:lnTo>
                  <a:lnTo>
                    <a:pt x="17916156" y="0"/>
                  </a:lnTo>
                  <a:lnTo>
                    <a:pt x="0" y="0"/>
                  </a:lnTo>
                  <a:close/>
                  <a:moveTo>
                    <a:pt x="17855197" y="26154819"/>
                  </a:moveTo>
                  <a:lnTo>
                    <a:pt x="59690" y="26154819"/>
                  </a:lnTo>
                  <a:lnTo>
                    <a:pt x="59690" y="59690"/>
                  </a:lnTo>
                  <a:lnTo>
                    <a:pt x="17855197" y="59690"/>
                  </a:lnTo>
                  <a:lnTo>
                    <a:pt x="17855197" y="26154819"/>
                  </a:lnTo>
                  <a:close/>
                </a:path>
              </a:pathLst>
            </a:custGeom>
            <a:solidFill>
              <a:srgbClr val="14141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5773255" y="4126747"/>
            <a:ext cx="3506960" cy="5131553"/>
            <a:chOff x="0" y="0"/>
            <a:chExt cx="17916156" cy="2621577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916156" cy="26215780"/>
            </a:xfrm>
            <a:custGeom>
              <a:avLst/>
              <a:gdLst/>
              <a:ahLst/>
              <a:cxnLst/>
              <a:rect r="r" b="b" t="t" l="l"/>
              <a:pathLst>
                <a:path h="26215780" w="17916156">
                  <a:moveTo>
                    <a:pt x="0" y="0"/>
                  </a:moveTo>
                  <a:lnTo>
                    <a:pt x="0" y="26215780"/>
                  </a:lnTo>
                  <a:lnTo>
                    <a:pt x="17916156" y="26215780"/>
                  </a:lnTo>
                  <a:lnTo>
                    <a:pt x="17916156" y="0"/>
                  </a:lnTo>
                  <a:lnTo>
                    <a:pt x="0" y="0"/>
                  </a:lnTo>
                  <a:close/>
                  <a:moveTo>
                    <a:pt x="17855197" y="26154819"/>
                  </a:moveTo>
                  <a:lnTo>
                    <a:pt x="59690" y="26154819"/>
                  </a:lnTo>
                  <a:lnTo>
                    <a:pt x="59690" y="59690"/>
                  </a:lnTo>
                  <a:lnTo>
                    <a:pt x="17855197" y="59690"/>
                  </a:lnTo>
                  <a:lnTo>
                    <a:pt x="17855197" y="26154819"/>
                  </a:lnTo>
                  <a:close/>
                </a:path>
              </a:pathLst>
            </a:custGeom>
            <a:solidFill>
              <a:srgbClr val="141414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710388" y="4126747"/>
            <a:ext cx="3506960" cy="5131553"/>
            <a:chOff x="0" y="0"/>
            <a:chExt cx="17916156" cy="2621577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916156" cy="26215780"/>
            </a:xfrm>
            <a:custGeom>
              <a:avLst/>
              <a:gdLst/>
              <a:ahLst/>
              <a:cxnLst/>
              <a:rect r="r" b="b" t="t" l="l"/>
              <a:pathLst>
                <a:path h="26215780" w="17916156">
                  <a:moveTo>
                    <a:pt x="0" y="0"/>
                  </a:moveTo>
                  <a:lnTo>
                    <a:pt x="0" y="26215780"/>
                  </a:lnTo>
                  <a:lnTo>
                    <a:pt x="17916156" y="26215780"/>
                  </a:lnTo>
                  <a:lnTo>
                    <a:pt x="17916156" y="0"/>
                  </a:lnTo>
                  <a:lnTo>
                    <a:pt x="0" y="0"/>
                  </a:lnTo>
                  <a:close/>
                  <a:moveTo>
                    <a:pt x="17855197" y="26154819"/>
                  </a:moveTo>
                  <a:lnTo>
                    <a:pt x="59690" y="26154819"/>
                  </a:lnTo>
                  <a:lnTo>
                    <a:pt x="59690" y="59690"/>
                  </a:lnTo>
                  <a:lnTo>
                    <a:pt x="17855197" y="59690"/>
                  </a:lnTo>
                  <a:lnTo>
                    <a:pt x="17855197" y="26154819"/>
                  </a:lnTo>
                  <a:close/>
                </a:path>
              </a:pathLst>
            </a:custGeom>
            <a:solidFill>
              <a:srgbClr val="141414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3647521" y="4126747"/>
            <a:ext cx="3506960" cy="5131553"/>
            <a:chOff x="0" y="0"/>
            <a:chExt cx="17916156" cy="2621577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916156" cy="26215780"/>
            </a:xfrm>
            <a:custGeom>
              <a:avLst/>
              <a:gdLst/>
              <a:ahLst/>
              <a:cxnLst/>
              <a:rect r="r" b="b" t="t" l="l"/>
              <a:pathLst>
                <a:path h="26215780" w="17916156">
                  <a:moveTo>
                    <a:pt x="0" y="0"/>
                  </a:moveTo>
                  <a:lnTo>
                    <a:pt x="0" y="26215780"/>
                  </a:lnTo>
                  <a:lnTo>
                    <a:pt x="17916156" y="26215780"/>
                  </a:lnTo>
                  <a:lnTo>
                    <a:pt x="17916156" y="0"/>
                  </a:lnTo>
                  <a:lnTo>
                    <a:pt x="0" y="0"/>
                  </a:lnTo>
                  <a:close/>
                  <a:moveTo>
                    <a:pt x="17855197" y="26154819"/>
                  </a:moveTo>
                  <a:lnTo>
                    <a:pt x="59690" y="26154819"/>
                  </a:lnTo>
                  <a:lnTo>
                    <a:pt x="59690" y="59690"/>
                  </a:lnTo>
                  <a:lnTo>
                    <a:pt x="17855197" y="59690"/>
                  </a:lnTo>
                  <a:lnTo>
                    <a:pt x="17855197" y="26154819"/>
                  </a:lnTo>
                  <a:close/>
                </a:path>
              </a:pathLst>
            </a:custGeom>
            <a:solidFill>
              <a:srgbClr val="141414"/>
            </a:solidFill>
          </p:spPr>
        </p:sp>
      </p:grpSp>
      <p:sp>
        <p:nvSpPr>
          <p:cNvPr name="AutoShape 13" id="13"/>
          <p:cNvSpPr/>
          <p:nvPr/>
        </p:nvSpPr>
        <p:spPr>
          <a:xfrm rot="0">
            <a:off x="13647521" y="4126747"/>
            <a:ext cx="3506960" cy="1766921"/>
          </a:xfrm>
          <a:prstGeom prst="rect">
            <a:avLst/>
          </a:prstGeom>
          <a:solidFill>
            <a:srgbClr val="EB363A"/>
          </a:solidFill>
        </p:spPr>
      </p:sp>
      <p:sp>
        <p:nvSpPr>
          <p:cNvPr name="AutoShape 14" id="14"/>
          <p:cNvSpPr/>
          <p:nvPr/>
        </p:nvSpPr>
        <p:spPr>
          <a:xfrm rot="0">
            <a:off x="1836121" y="4126747"/>
            <a:ext cx="3506960" cy="1766921"/>
          </a:xfrm>
          <a:prstGeom prst="rect">
            <a:avLst/>
          </a:prstGeom>
          <a:solidFill>
            <a:srgbClr val="EB363A"/>
          </a:solidFill>
        </p:spPr>
      </p:sp>
      <p:sp>
        <p:nvSpPr>
          <p:cNvPr name="TextBox 15" id="15"/>
          <p:cNvSpPr txBox="true"/>
          <p:nvPr/>
        </p:nvSpPr>
        <p:spPr>
          <a:xfrm rot="0">
            <a:off x="1836121" y="1952590"/>
            <a:ext cx="11811400" cy="777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4800" spc="48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Vehicles in the Fleet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323550" y="4731443"/>
            <a:ext cx="2532102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DFCFC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Staff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323550" y="6996877"/>
            <a:ext cx="2532102" cy="1186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Supe</a:t>
            </a: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rintendent and Foreman Pick ups, Office vehicles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773255" y="4126747"/>
            <a:ext cx="3506960" cy="1766921"/>
          </a:xfrm>
          <a:prstGeom prst="rect">
            <a:avLst/>
          </a:prstGeom>
          <a:solidFill>
            <a:srgbClr val="EB363A"/>
          </a:solidFill>
        </p:spPr>
      </p:sp>
      <p:sp>
        <p:nvSpPr>
          <p:cNvPr name="TextBox 19" id="19"/>
          <p:cNvSpPr txBox="true"/>
          <p:nvPr/>
        </p:nvSpPr>
        <p:spPr>
          <a:xfrm rot="0">
            <a:off x="6260684" y="4236143"/>
            <a:ext cx="2532102" cy="1481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DFCFC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Field staff and Foreman pick ups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260684" y="6796852"/>
            <a:ext cx="2532102" cy="1586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C</a:t>
            </a: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rew trucks, Tool box/pipe rack secondary tool trucks</a:t>
            </a:r>
          </a:p>
        </p:txBody>
      </p:sp>
      <p:sp>
        <p:nvSpPr>
          <p:cNvPr name="AutoShape 21" id="21"/>
          <p:cNvSpPr/>
          <p:nvPr/>
        </p:nvSpPr>
        <p:spPr>
          <a:xfrm rot="0">
            <a:off x="9710388" y="4126747"/>
            <a:ext cx="3506960" cy="1766921"/>
          </a:xfrm>
          <a:prstGeom prst="rect">
            <a:avLst/>
          </a:prstGeom>
          <a:solidFill>
            <a:srgbClr val="EB363A"/>
          </a:solidFill>
        </p:spPr>
      </p:sp>
      <p:sp>
        <p:nvSpPr>
          <p:cNvPr name="TextBox 22" id="22"/>
          <p:cNvSpPr txBox="true"/>
          <p:nvPr/>
        </p:nvSpPr>
        <p:spPr>
          <a:xfrm rot="0">
            <a:off x="10197817" y="4731443"/>
            <a:ext cx="2532102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DFCFC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Safety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197817" y="6996877"/>
            <a:ext cx="2532102" cy="1186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Saf</a:t>
            </a: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ety Managers Vans with tools and supplies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134951" y="4731443"/>
            <a:ext cx="2532102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DFCFC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Delivery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134951" y="7196902"/>
            <a:ext cx="2532102" cy="786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B</a:t>
            </a: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ox trucks, Flatbeds, Transport light duty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4" id="4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836121" y="4137322"/>
            <a:ext cx="2809594" cy="4111133"/>
            <a:chOff x="0" y="0"/>
            <a:chExt cx="17916156" cy="2621577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916156" cy="26215780"/>
            </a:xfrm>
            <a:custGeom>
              <a:avLst/>
              <a:gdLst/>
              <a:ahLst/>
              <a:cxnLst/>
              <a:rect r="r" b="b" t="t" l="l"/>
              <a:pathLst>
                <a:path h="26215780" w="17916156">
                  <a:moveTo>
                    <a:pt x="0" y="0"/>
                  </a:moveTo>
                  <a:lnTo>
                    <a:pt x="0" y="26215780"/>
                  </a:lnTo>
                  <a:lnTo>
                    <a:pt x="17916156" y="26215780"/>
                  </a:lnTo>
                  <a:lnTo>
                    <a:pt x="17916156" y="0"/>
                  </a:lnTo>
                  <a:lnTo>
                    <a:pt x="0" y="0"/>
                  </a:lnTo>
                  <a:close/>
                  <a:moveTo>
                    <a:pt x="17855197" y="26154819"/>
                  </a:moveTo>
                  <a:lnTo>
                    <a:pt x="59690" y="26154819"/>
                  </a:lnTo>
                  <a:lnTo>
                    <a:pt x="59690" y="59690"/>
                  </a:lnTo>
                  <a:lnTo>
                    <a:pt x="17855197" y="59690"/>
                  </a:lnTo>
                  <a:lnTo>
                    <a:pt x="17855197" y="26154819"/>
                  </a:lnTo>
                  <a:close/>
                </a:path>
              </a:pathLst>
            </a:custGeom>
            <a:solidFill>
              <a:srgbClr val="14141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4990348" y="4137322"/>
            <a:ext cx="2809594" cy="4111133"/>
            <a:chOff x="0" y="0"/>
            <a:chExt cx="17916156" cy="2621577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916156" cy="26215780"/>
            </a:xfrm>
            <a:custGeom>
              <a:avLst/>
              <a:gdLst/>
              <a:ahLst/>
              <a:cxnLst/>
              <a:rect r="r" b="b" t="t" l="l"/>
              <a:pathLst>
                <a:path h="26215780" w="17916156">
                  <a:moveTo>
                    <a:pt x="0" y="0"/>
                  </a:moveTo>
                  <a:lnTo>
                    <a:pt x="0" y="26215780"/>
                  </a:lnTo>
                  <a:lnTo>
                    <a:pt x="17916156" y="26215780"/>
                  </a:lnTo>
                  <a:lnTo>
                    <a:pt x="17916156" y="0"/>
                  </a:lnTo>
                  <a:lnTo>
                    <a:pt x="0" y="0"/>
                  </a:lnTo>
                  <a:close/>
                  <a:moveTo>
                    <a:pt x="17855197" y="26154819"/>
                  </a:moveTo>
                  <a:lnTo>
                    <a:pt x="59690" y="26154819"/>
                  </a:lnTo>
                  <a:lnTo>
                    <a:pt x="59690" y="59690"/>
                  </a:lnTo>
                  <a:lnTo>
                    <a:pt x="17855197" y="59690"/>
                  </a:lnTo>
                  <a:lnTo>
                    <a:pt x="17855197" y="26154819"/>
                  </a:lnTo>
                  <a:close/>
                </a:path>
              </a:pathLst>
            </a:custGeom>
            <a:solidFill>
              <a:srgbClr val="141414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8144574" y="4137322"/>
            <a:ext cx="2809594" cy="4111133"/>
            <a:chOff x="0" y="0"/>
            <a:chExt cx="17916156" cy="2621577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916156" cy="26215780"/>
            </a:xfrm>
            <a:custGeom>
              <a:avLst/>
              <a:gdLst/>
              <a:ahLst/>
              <a:cxnLst/>
              <a:rect r="r" b="b" t="t" l="l"/>
              <a:pathLst>
                <a:path h="26215780" w="17916156">
                  <a:moveTo>
                    <a:pt x="0" y="0"/>
                  </a:moveTo>
                  <a:lnTo>
                    <a:pt x="0" y="26215780"/>
                  </a:lnTo>
                  <a:lnTo>
                    <a:pt x="17916156" y="26215780"/>
                  </a:lnTo>
                  <a:lnTo>
                    <a:pt x="17916156" y="0"/>
                  </a:lnTo>
                  <a:lnTo>
                    <a:pt x="0" y="0"/>
                  </a:lnTo>
                  <a:close/>
                  <a:moveTo>
                    <a:pt x="17855197" y="26154819"/>
                  </a:moveTo>
                  <a:lnTo>
                    <a:pt x="59690" y="26154819"/>
                  </a:lnTo>
                  <a:lnTo>
                    <a:pt x="59690" y="59690"/>
                  </a:lnTo>
                  <a:lnTo>
                    <a:pt x="17855197" y="59690"/>
                  </a:lnTo>
                  <a:lnTo>
                    <a:pt x="17855197" y="26154819"/>
                  </a:lnTo>
                  <a:close/>
                </a:path>
              </a:pathLst>
            </a:custGeom>
            <a:solidFill>
              <a:srgbClr val="141414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1298801" y="4137322"/>
            <a:ext cx="2809594" cy="4111133"/>
            <a:chOff x="0" y="0"/>
            <a:chExt cx="17916156" cy="2621577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916156" cy="26215780"/>
            </a:xfrm>
            <a:custGeom>
              <a:avLst/>
              <a:gdLst/>
              <a:ahLst/>
              <a:cxnLst/>
              <a:rect r="r" b="b" t="t" l="l"/>
              <a:pathLst>
                <a:path h="26215780" w="17916156">
                  <a:moveTo>
                    <a:pt x="0" y="0"/>
                  </a:moveTo>
                  <a:lnTo>
                    <a:pt x="0" y="26215780"/>
                  </a:lnTo>
                  <a:lnTo>
                    <a:pt x="17916156" y="26215780"/>
                  </a:lnTo>
                  <a:lnTo>
                    <a:pt x="17916156" y="0"/>
                  </a:lnTo>
                  <a:lnTo>
                    <a:pt x="0" y="0"/>
                  </a:lnTo>
                  <a:close/>
                  <a:moveTo>
                    <a:pt x="17855197" y="26154819"/>
                  </a:moveTo>
                  <a:lnTo>
                    <a:pt x="59690" y="26154819"/>
                  </a:lnTo>
                  <a:lnTo>
                    <a:pt x="59690" y="59690"/>
                  </a:lnTo>
                  <a:lnTo>
                    <a:pt x="17855197" y="59690"/>
                  </a:lnTo>
                  <a:lnTo>
                    <a:pt x="17855197" y="26154819"/>
                  </a:lnTo>
                  <a:close/>
                </a:path>
              </a:pathLst>
            </a:custGeom>
            <a:solidFill>
              <a:srgbClr val="141414"/>
            </a:solidFill>
          </p:spPr>
        </p:sp>
      </p:grpSp>
      <p:sp>
        <p:nvSpPr>
          <p:cNvPr name="AutoShape 13" id="13"/>
          <p:cNvSpPr/>
          <p:nvPr/>
        </p:nvSpPr>
        <p:spPr>
          <a:xfrm rot="0">
            <a:off x="11298801" y="4137322"/>
            <a:ext cx="2809594" cy="1415565"/>
          </a:xfrm>
          <a:prstGeom prst="rect">
            <a:avLst/>
          </a:prstGeom>
          <a:solidFill>
            <a:srgbClr val="EB363A"/>
          </a:solidFill>
        </p:spPr>
      </p:sp>
      <p:sp>
        <p:nvSpPr>
          <p:cNvPr name="AutoShape 14" id="14"/>
          <p:cNvSpPr/>
          <p:nvPr/>
        </p:nvSpPr>
        <p:spPr>
          <a:xfrm rot="0">
            <a:off x="1836121" y="4137322"/>
            <a:ext cx="2809594" cy="1415565"/>
          </a:xfrm>
          <a:prstGeom prst="rect">
            <a:avLst/>
          </a:prstGeom>
          <a:solidFill>
            <a:srgbClr val="EB363A"/>
          </a:solidFill>
        </p:spPr>
      </p:sp>
      <p:sp>
        <p:nvSpPr>
          <p:cNvPr name="TextBox 15" id="15"/>
          <p:cNvSpPr txBox="true"/>
          <p:nvPr/>
        </p:nvSpPr>
        <p:spPr>
          <a:xfrm rot="0">
            <a:off x="2226624" y="4438685"/>
            <a:ext cx="2028589" cy="77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0"/>
              </a:lnSpc>
            </a:pPr>
            <a:r>
              <a:rPr lang="en-US" sz="2243">
                <a:solidFill>
                  <a:srgbClr val="FDFCFC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Material Hauling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226624" y="6272738"/>
            <a:ext cx="2028589" cy="1275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3"/>
              </a:lnSpc>
            </a:pPr>
            <a:r>
              <a:rPr lang="en-US" sz="168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Bob</a:t>
            </a:r>
            <a:r>
              <a:rPr lang="en-US" sz="168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tail dumps, End dumps, Super dumps, Concrete mobile mixers</a:t>
            </a:r>
          </a:p>
        </p:txBody>
      </p:sp>
      <p:sp>
        <p:nvSpPr>
          <p:cNvPr name="AutoShape 17" id="17"/>
          <p:cNvSpPr/>
          <p:nvPr/>
        </p:nvSpPr>
        <p:spPr>
          <a:xfrm rot="0">
            <a:off x="4990348" y="4137322"/>
            <a:ext cx="2809594" cy="1415565"/>
          </a:xfrm>
          <a:prstGeom prst="rect">
            <a:avLst/>
          </a:prstGeom>
          <a:solidFill>
            <a:srgbClr val="EB363A"/>
          </a:solidFill>
        </p:spPr>
      </p:sp>
      <p:sp>
        <p:nvSpPr>
          <p:cNvPr name="TextBox 18" id="18"/>
          <p:cNvSpPr txBox="true"/>
          <p:nvPr/>
        </p:nvSpPr>
        <p:spPr>
          <a:xfrm rot="0">
            <a:off x="5380851" y="4438685"/>
            <a:ext cx="2028589" cy="77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0"/>
              </a:lnSpc>
            </a:pPr>
            <a:r>
              <a:rPr lang="en-US" sz="2243">
                <a:solidFill>
                  <a:srgbClr val="FDFCFC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Transporting Equipment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380851" y="6272738"/>
            <a:ext cx="2028589" cy="1275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3"/>
              </a:lnSpc>
            </a:pPr>
            <a:r>
              <a:rPr lang="en-US" sz="168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T</a:t>
            </a:r>
            <a:r>
              <a:rPr lang="en-US" sz="168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ransport with trailers, Heavy duty transport with trailers</a:t>
            </a:r>
          </a:p>
        </p:txBody>
      </p:sp>
      <p:sp>
        <p:nvSpPr>
          <p:cNvPr name="AutoShape 20" id="20"/>
          <p:cNvSpPr/>
          <p:nvPr/>
        </p:nvSpPr>
        <p:spPr>
          <a:xfrm rot="0">
            <a:off x="8144574" y="4137322"/>
            <a:ext cx="2809594" cy="1415565"/>
          </a:xfrm>
          <a:prstGeom prst="rect">
            <a:avLst/>
          </a:prstGeom>
          <a:solidFill>
            <a:srgbClr val="EB363A"/>
          </a:solidFill>
        </p:spPr>
      </p:sp>
      <p:sp>
        <p:nvSpPr>
          <p:cNvPr name="TextBox 21" id="21"/>
          <p:cNvSpPr txBox="true"/>
          <p:nvPr/>
        </p:nvSpPr>
        <p:spPr>
          <a:xfrm rot="0">
            <a:off x="8535077" y="4438685"/>
            <a:ext cx="2028589" cy="77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0"/>
              </a:lnSpc>
            </a:pPr>
            <a:r>
              <a:rPr lang="en-US" sz="2243">
                <a:solidFill>
                  <a:srgbClr val="FDFCFC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Project-specific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535077" y="6432987"/>
            <a:ext cx="2028589" cy="954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3"/>
              </a:lnSpc>
            </a:pPr>
            <a:r>
              <a:rPr lang="en-US" sz="168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Hyd</a:t>
            </a:r>
            <a:r>
              <a:rPr lang="en-US" sz="168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rovac trucks, Street sweepers, Water trucks, ATV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689304" y="4637089"/>
            <a:ext cx="2028589" cy="377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0"/>
              </a:lnSpc>
            </a:pPr>
            <a:r>
              <a:rPr lang="en-US" sz="2243">
                <a:solidFill>
                  <a:srgbClr val="FDFCFC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Task-specific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615464" y="6432987"/>
            <a:ext cx="2172947" cy="954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3"/>
              </a:lnSpc>
            </a:pPr>
            <a:r>
              <a:rPr lang="en-US" sz="168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Fl</a:t>
            </a:r>
            <a:r>
              <a:rPr lang="en-US" sz="168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atbed with fusion rig, Sawcut/Grinding/</a:t>
            </a:r>
          </a:p>
          <a:p>
            <a:pPr algn="ctr">
              <a:lnSpc>
                <a:spcPts val="2523"/>
              </a:lnSpc>
            </a:pPr>
            <a:r>
              <a:rPr lang="en-US" sz="168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Hole saw truck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4449706" y="4137322"/>
            <a:ext cx="2809594" cy="4111133"/>
            <a:chOff x="0" y="0"/>
            <a:chExt cx="17916156" cy="26215779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7916156" cy="26215780"/>
            </a:xfrm>
            <a:custGeom>
              <a:avLst/>
              <a:gdLst/>
              <a:ahLst/>
              <a:cxnLst/>
              <a:rect r="r" b="b" t="t" l="l"/>
              <a:pathLst>
                <a:path h="26215780" w="17916156">
                  <a:moveTo>
                    <a:pt x="0" y="0"/>
                  </a:moveTo>
                  <a:lnTo>
                    <a:pt x="0" y="26215780"/>
                  </a:lnTo>
                  <a:lnTo>
                    <a:pt x="17916156" y="26215780"/>
                  </a:lnTo>
                  <a:lnTo>
                    <a:pt x="17916156" y="0"/>
                  </a:lnTo>
                  <a:lnTo>
                    <a:pt x="0" y="0"/>
                  </a:lnTo>
                  <a:close/>
                  <a:moveTo>
                    <a:pt x="17855197" y="26154819"/>
                  </a:moveTo>
                  <a:lnTo>
                    <a:pt x="59690" y="26154819"/>
                  </a:lnTo>
                  <a:lnTo>
                    <a:pt x="59690" y="59690"/>
                  </a:lnTo>
                  <a:lnTo>
                    <a:pt x="17855197" y="59690"/>
                  </a:lnTo>
                  <a:lnTo>
                    <a:pt x="17855197" y="26154819"/>
                  </a:lnTo>
                  <a:close/>
                </a:path>
              </a:pathLst>
            </a:custGeom>
            <a:solidFill>
              <a:srgbClr val="141414"/>
            </a:solidFill>
          </p:spPr>
        </p:sp>
      </p:grpSp>
      <p:sp>
        <p:nvSpPr>
          <p:cNvPr name="AutoShape 27" id="27"/>
          <p:cNvSpPr/>
          <p:nvPr/>
        </p:nvSpPr>
        <p:spPr>
          <a:xfrm rot="0">
            <a:off x="14449706" y="4137322"/>
            <a:ext cx="2809594" cy="1415565"/>
          </a:xfrm>
          <a:prstGeom prst="rect">
            <a:avLst/>
          </a:prstGeom>
          <a:solidFill>
            <a:srgbClr val="EB363A"/>
          </a:solidFill>
        </p:spPr>
      </p:sp>
      <p:sp>
        <p:nvSpPr>
          <p:cNvPr name="TextBox 28" id="28"/>
          <p:cNvSpPr txBox="true"/>
          <p:nvPr/>
        </p:nvSpPr>
        <p:spPr>
          <a:xfrm rot="0">
            <a:off x="14840209" y="4438685"/>
            <a:ext cx="2028589" cy="77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0"/>
              </a:lnSpc>
            </a:pPr>
            <a:r>
              <a:rPr lang="en-US" sz="2243">
                <a:solidFill>
                  <a:srgbClr val="FDFCFC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Maintenance Department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840209" y="6432987"/>
            <a:ext cx="2028589" cy="954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3"/>
              </a:lnSpc>
            </a:pPr>
            <a:r>
              <a:rPr lang="en-US" sz="168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Fu</a:t>
            </a:r>
            <a:r>
              <a:rPr lang="en-US" sz="168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el trucks, Mobile mechanics trucks with crane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836121" y="1952590"/>
            <a:ext cx="11811400" cy="777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4800" spc="48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Vehicles in the Fleet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981200" y="4142145"/>
            <a:ext cx="5124850" cy="1567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4800" spc="48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Discussion Topics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4" id="4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5" id="5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8790734" y="1238742"/>
            <a:ext cx="7365521" cy="990600"/>
            <a:chOff x="0" y="0"/>
            <a:chExt cx="9820695" cy="1320800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2390921" y="-66675"/>
              <a:ext cx="7429774" cy="1387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141414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Driver training and management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0" y="253400"/>
              <a:ext cx="814000" cy="814000"/>
            </a:xfrm>
            <a:custGeom>
              <a:avLst/>
              <a:gdLst/>
              <a:ahLst/>
              <a:cxnLst/>
              <a:rect r="r" b="b" t="t" l="l"/>
              <a:pathLst>
                <a:path h="814000" w="814000">
                  <a:moveTo>
                    <a:pt x="0" y="0"/>
                  </a:moveTo>
                  <a:lnTo>
                    <a:pt x="814000" y="0"/>
                  </a:lnTo>
                  <a:lnTo>
                    <a:pt x="814000" y="814000"/>
                  </a:lnTo>
                  <a:lnTo>
                    <a:pt x="0" y="81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8790734" y="3131433"/>
            <a:ext cx="7365521" cy="610500"/>
            <a:chOff x="0" y="0"/>
            <a:chExt cx="9820695" cy="81400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2390921" y="35525"/>
              <a:ext cx="7429774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141414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Transport rules and practices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4000" cy="814000"/>
            </a:xfrm>
            <a:custGeom>
              <a:avLst/>
              <a:gdLst/>
              <a:ahLst/>
              <a:cxnLst/>
              <a:rect r="r" b="b" t="t" l="l"/>
              <a:pathLst>
                <a:path h="814000" w="814000">
                  <a:moveTo>
                    <a:pt x="0" y="0"/>
                  </a:moveTo>
                  <a:lnTo>
                    <a:pt x="814000" y="0"/>
                  </a:lnTo>
                  <a:lnTo>
                    <a:pt x="814000" y="814000"/>
                  </a:lnTo>
                  <a:lnTo>
                    <a:pt x="0" y="81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8790734" y="4646808"/>
            <a:ext cx="7365521" cy="990600"/>
            <a:chOff x="0" y="0"/>
            <a:chExt cx="9820695" cy="1320800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2390921" y="-66675"/>
              <a:ext cx="7429774" cy="1387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141414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Maintenance and repair practices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53400"/>
              <a:ext cx="814000" cy="814000"/>
            </a:xfrm>
            <a:custGeom>
              <a:avLst/>
              <a:gdLst/>
              <a:ahLst/>
              <a:cxnLst/>
              <a:rect r="r" b="b" t="t" l="l"/>
              <a:pathLst>
                <a:path h="814000" w="814000">
                  <a:moveTo>
                    <a:pt x="0" y="0"/>
                  </a:moveTo>
                  <a:lnTo>
                    <a:pt x="814000" y="0"/>
                  </a:lnTo>
                  <a:lnTo>
                    <a:pt x="814000" y="814000"/>
                  </a:lnTo>
                  <a:lnTo>
                    <a:pt x="0" y="81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790734" y="6542283"/>
            <a:ext cx="7365521" cy="610500"/>
            <a:chOff x="0" y="0"/>
            <a:chExt cx="9820695" cy="814000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2390921" y="35525"/>
              <a:ext cx="7429774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141414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Documentation and reporting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4000" cy="814000"/>
            </a:xfrm>
            <a:custGeom>
              <a:avLst/>
              <a:gdLst/>
              <a:ahLst/>
              <a:cxnLst/>
              <a:rect r="r" b="b" t="t" l="l"/>
              <a:pathLst>
                <a:path h="814000" w="814000">
                  <a:moveTo>
                    <a:pt x="0" y="0"/>
                  </a:moveTo>
                  <a:lnTo>
                    <a:pt x="814000" y="0"/>
                  </a:lnTo>
                  <a:lnTo>
                    <a:pt x="814000" y="814000"/>
                  </a:lnTo>
                  <a:lnTo>
                    <a:pt x="0" y="81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8790734" y="8057658"/>
            <a:ext cx="7365521" cy="990600"/>
            <a:chOff x="0" y="0"/>
            <a:chExt cx="9820695" cy="1320800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2390921" y="-66675"/>
              <a:ext cx="7429774" cy="1387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141414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Vehicle and equipment replacement</a:t>
              </a:r>
            </a:p>
          </p:txBody>
        </p:sp>
        <p:sp>
          <p:nvSpPr>
            <p:cNvPr name="Freeform 20" id="20"/>
            <p:cNvSpPr/>
            <p:nvPr/>
          </p:nvSpPr>
          <p:spPr>
            <a:xfrm flipH="false" flipV="false" rot="0">
              <a:off x="0" y="253400"/>
              <a:ext cx="814000" cy="814000"/>
            </a:xfrm>
            <a:custGeom>
              <a:avLst/>
              <a:gdLst/>
              <a:ahLst/>
              <a:cxnLst/>
              <a:rect r="r" b="b" t="t" l="l"/>
              <a:pathLst>
                <a:path h="814000" w="814000">
                  <a:moveTo>
                    <a:pt x="0" y="0"/>
                  </a:moveTo>
                  <a:lnTo>
                    <a:pt x="814000" y="0"/>
                  </a:lnTo>
                  <a:lnTo>
                    <a:pt x="814000" y="814000"/>
                  </a:lnTo>
                  <a:lnTo>
                    <a:pt x="0" y="81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028700" cy="10287000"/>
          </a:xfrm>
          <a:prstGeom prst="rect">
            <a:avLst/>
          </a:prstGeom>
          <a:solidFill>
            <a:srgbClr val="FDFCFC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4" id="4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5" id="5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044028" y="0"/>
            <a:ext cx="17259300" cy="10287000"/>
          </a:xfrm>
          <a:custGeom>
            <a:avLst/>
            <a:gdLst/>
            <a:ahLst/>
            <a:cxnLst/>
            <a:rect r="r" b="b" t="t" l="l"/>
            <a:pathLst>
              <a:path h="10287000" w="17259300">
                <a:moveTo>
                  <a:pt x="0" y="0"/>
                </a:moveTo>
                <a:lnTo>
                  <a:pt x="17259300" y="0"/>
                </a:lnTo>
                <a:lnTo>
                  <a:pt x="172593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0" t="-43888" r="0" b="-23888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440027" y="3736023"/>
            <a:ext cx="12467303" cy="2757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600" spc="56">
                <a:solidFill>
                  <a:srgbClr val="000000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Good</a:t>
            </a:r>
            <a:r>
              <a:rPr lang="en-US" sz="5600" spc="56">
                <a:solidFill>
                  <a:srgbClr val="000000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 drivers do not succeed alone; success requires giving them lots of help.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395080" y="5758730"/>
            <a:ext cx="4232054" cy="1732646"/>
            <a:chOff x="0" y="0"/>
            <a:chExt cx="5642739" cy="231019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38100"/>
              <a:ext cx="5642739" cy="492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91"/>
                </a:lnSpc>
              </a:pPr>
              <a:r>
                <a:rPr lang="en-US" sz="2279">
                  <a:solidFill>
                    <a:srgbClr val="DD211D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Licensing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893467"/>
              <a:ext cx="5642739" cy="14167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30"/>
                </a:lnSpc>
              </a:pPr>
              <a:r>
                <a:rPr lang="en-US" sz="1953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CA DMV l</a:t>
              </a:r>
              <a:r>
                <a:rPr lang="en-US" sz="1953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icense per weight/class of vehicle, endorsements for product being hauled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028762" y="5758730"/>
            <a:ext cx="4232054" cy="1367936"/>
            <a:chOff x="0" y="0"/>
            <a:chExt cx="5642739" cy="1823915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38100"/>
              <a:ext cx="5642739" cy="492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91"/>
                </a:lnSpc>
              </a:pPr>
              <a:r>
                <a:rPr lang="en-US" sz="2279">
                  <a:solidFill>
                    <a:srgbClr val="DD211D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Clearing House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893467"/>
              <a:ext cx="5642739" cy="9304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30"/>
                </a:lnSpc>
              </a:pPr>
              <a:r>
                <a:rPr lang="en-US" sz="1953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Fed and CA driver physicals and drug testing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116172" y="2378085"/>
            <a:ext cx="13181887" cy="1799163"/>
            <a:chOff x="0" y="0"/>
            <a:chExt cx="17575850" cy="239888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6" y="-9525"/>
              <a:ext cx="17575844" cy="1279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560"/>
                </a:lnSpc>
              </a:pPr>
              <a:r>
                <a:rPr lang="en-US" sz="6300">
                  <a:solidFill>
                    <a:srgbClr val="EB363A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People </a:t>
              </a:r>
              <a:r>
                <a:rPr lang="en-US" sz="6300">
                  <a:solidFill>
                    <a:srgbClr val="000000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Management and Training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722609"/>
              <a:ext cx="17575850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Driver Requirements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12" id="12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13" id="13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DD211D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1660866" y="5758730"/>
            <a:ext cx="4232054" cy="1003226"/>
            <a:chOff x="0" y="0"/>
            <a:chExt cx="5642739" cy="1337635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-38100"/>
              <a:ext cx="5642739" cy="492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91"/>
                </a:lnSpc>
              </a:pPr>
              <a:r>
                <a:rPr lang="en-US" sz="2279">
                  <a:solidFill>
                    <a:srgbClr val="DD211D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Preston Drug Testing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893467"/>
              <a:ext cx="5642739" cy="4441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30"/>
                </a:lnSpc>
              </a:pPr>
              <a:r>
                <a:rPr lang="en-US" sz="1953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A</a:t>
              </a:r>
              <a:r>
                <a:rPr lang="en-US" sz="1953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t hire and upon incident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18437" y="3477537"/>
            <a:ext cx="6552764" cy="4340271"/>
            <a:chOff x="0" y="0"/>
            <a:chExt cx="8737019" cy="578702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77" t="0" r="177" b="0"/>
            <a:stretch>
              <a:fillRect/>
            </a:stretch>
          </p:blipFill>
          <p:spPr>
            <a:xfrm flipH="false" flipV="false">
              <a:off x="0" y="0"/>
              <a:ext cx="8737019" cy="5787028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5" id="5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6" id="6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596889" y="1698762"/>
            <a:ext cx="9292789" cy="6889476"/>
            <a:chOff x="0" y="0"/>
            <a:chExt cx="12390386" cy="9185968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0"/>
              <a:ext cx="12390386" cy="1460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40"/>
                </a:lnSpc>
              </a:pPr>
              <a:r>
                <a:rPr lang="en-US" sz="7200">
                  <a:solidFill>
                    <a:srgbClr val="000000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Crew Truck Drivers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916946"/>
              <a:ext cx="10062814" cy="1387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141414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Also daily delivery drivers with limited time to load and get on the road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3745288"/>
              <a:ext cx="10062814" cy="54406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518160" indent="-259080" lvl="1">
                <a:lnSpc>
                  <a:spcPts val="3600"/>
                </a:lnSpc>
                <a:buAutoNum type="arabicPeriod" startAt="1"/>
              </a:pPr>
              <a:r>
                <a:rPr lang="en-US" sz="24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We p</a:t>
              </a:r>
              <a:r>
                <a:rPr lang="en-US" sz="24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rovide a list in their specific mailbox identifying materials/specialty tools to bring</a:t>
              </a:r>
            </a:p>
            <a:p>
              <a:pPr algn="l" marL="518160" indent="-259080" lvl="1">
                <a:lnSpc>
                  <a:spcPts val="3600"/>
                </a:lnSpc>
                <a:buAutoNum type="arabicPeriod" startAt="1"/>
              </a:pPr>
              <a:r>
                <a:rPr lang="en-US" sz="24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We have a numbered parking stall with only their items pre-staged</a:t>
              </a:r>
            </a:p>
            <a:p>
              <a:pPr algn="l" marL="518160" indent="-259080" lvl="1">
                <a:lnSpc>
                  <a:spcPts val="3600"/>
                </a:lnSpc>
                <a:buAutoNum type="arabicPeriod" startAt="1"/>
              </a:pPr>
              <a:r>
                <a:rPr lang="en-US" sz="24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We have yard staff starting at 5:30 AM to help them load</a:t>
              </a:r>
            </a:p>
            <a:p>
              <a:pPr algn="l" marL="518160" indent="-259080" lvl="1">
                <a:lnSpc>
                  <a:spcPts val="3600"/>
                </a:lnSpc>
                <a:buAutoNum type="arabicPeriod" startAt="1"/>
              </a:pPr>
              <a:r>
                <a:rPr lang="en-US" sz="24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We fabricate and maintain a clean, organized truck bed so they have room to safely set materials for travel to the job site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44028" y="0"/>
            <a:ext cx="17259300" cy="10287000"/>
          </a:xfrm>
          <a:custGeom>
            <a:avLst/>
            <a:gdLst/>
            <a:ahLst/>
            <a:cxnLst/>
            <a:rect r="r" b="b" t="t" l="l"/>
            <a:pathLst>
              <a:path h="10287000" w="17259300">
                <a:moveTo>
                  <a:pt x="0" y="0"/>
                </a:moveTo>
                <a:lnTo>
                  <a:pt x="17259300" y="0"/>
                </a:lnTo>
                <a:lnTo>
                  <a:pt x="172593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0" t="-43888" r="0" b="-23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307507" y="0"/>
            <a:ext cx="7502782" cy="10287000"/>
            <a:chOff x="0" y="0"/>
            <a:chExt cx="10003709" cy="1371600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1317" t="0" r="1317" b="0"/>
            <a:stretch>
              <a:fillRect/>
            </a:stretch>
          </p:blipFill>
          <p:spPr>
            <a:xfrm flipH="false" flipV="false">
              <a:off x="0" y="0"/>
              <a:ext cx="10003709" cy="13716000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15000789" y="0"/>
            <a:ext cx="3302539" cy="4800600"/>
            <a:chOff x="0" y="0"/>
            <a:chExt cx="4403386" cy="6400800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4"/>
            <a:srcRect l="4081" t="0" r="4081" b="0"/>
            <a:stretch>
              <a:fillRect/>
            </a:stretch>
          </p:blipFill>
          <p:spPr>
            <a:xfrm flipH="false" flipV="false">
              <a:off x="0" y="0"/>
              <a:ext cx="4403386" cy="6400800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14985461" y="4991100"/>
            <a:ext cx="3302539" cy="5295900"/>
            <a:chOff x="0" y="0"/>
            <a:chExt cx="4403386" cy="7061200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/>
            <a:srcRect l="8376" t="0" r="8376" b="0"/>
            <a:stretch>
              <a:fillRect/>
            </a:stretch>
          </p:blipFill>
          <p:spPr>
            <a:xfrm flipH="false" flipV="false">
              <a:off x="0" y="0"/>
              <a:ext cx="4403386" cy="7061200"/>
            </a:xfrm>
            <a:prstGeom prst="rect">
              <a:avLst/>
            </a:prstGeom>
          </p:spPr>
        </p:pic>
      </p:grpSp>
      <p:sp>
        <p:nvSpPr>
          <p:cNvPr name="AutoShape 9" id="9"/>
          <p:cNvSpPr/>
          <p:nvPr/>
        </p:nvSpPr>
        <p:spPr>
          <a:xfrm rot="0">
            <a:off x="0" y="0"/>
            <a:ext cx="1028700" cy="10287000"/>
          </a:xfrm>
          <a:prstGeom prst="rect">
            <a:avLst/>
          </a:prstGeom>
          <a:solidFill>
            <a:srgbClr val="FDFCFC"/>
          </a:solidFill>
        </p:spPr>
      </p:sp>
      <p:grpSp>
        <p:nvGrpSpPr>
          <p:cNvPr name="Group 10" id="10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11" id="11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EB363A"/>
            </a:solidFill>
          </p:spPr>
        </p:sp>
        <p:sp>
          <p:nvSpPr>
            <p:cNvPr name="AutoShape 12" id="12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832688" y="4170119"/>
            <a:ext cx="4670831" cy="1851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46"/>
              </a:lnSpc>
            </a:pPr>
            <a:r>
              <a:rPr lang="en-US" sz="5318">
                <a:solidFill>
                  <a:srgbClr val="000000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Preston </a:t>
            </a:r>
          </a:p>
          <a:p>
            <a:pPr algn="l">
              <a:lnSpc>
                <a:spcPts val="7446"/>
              </a:lnSpc>
            </a:pPr>
            <a:r>
              <a:rPr lang="en-US" sz="5318">
                <a:solidFill>
                  <a:srgbClr val="000000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Crew Trucks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0"/>
            <a:ext cx="7507058" cy="5143500"/>
            <a:chOff x="0" y="0"/>
            <a:chExt cx="10009411" cy="6858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267" r="0" b="4267"/>
            <a:stretch>
              <a:fillRect/>
            </a:stretch>
          </p:blipFill>
          <p:spPr>
            <a:xfrm flipH="false" flipV="false">
              <a:off x="0" y="0"/>
              <a:ext cx="10009411" cy="685800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5" id="5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6" id="6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019685" y="1028700"/>
            <a:ext cx="6953646" cy="219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>
                <a:solidFill>
                  <a:srgbClr val="000000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Crew Truck Organization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019685" y="3916484"/>
            <a:ext cx="6540309" cy="494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Crew truck is appropriately sized to carry all team tools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Storage and racking are Preston fabricated.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Designed for ergonomics and ease of load/unload.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Designed for space to stand without trip hazards 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Designed for floor space for extra daily loads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028700" y="5255538"/>
            <a:ext cx="7507058" cy="5031462"/>
            <a:chOff x="0" y="0"/>
            <a:chExt cx="10009411" cy="6708616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3"/>
            <a:srcRect l="0" t="5317" r="0" b="5317"/>
            <a:stretch>
              <a:fillRect/>
            </a:stretch>
          </p:blipFill>
          <p:spPr>
            <a:xfrm flipH="false" flipV="false">
              <a:off x="0" y="0"/>
              <a:ext cx="10009411" cy="67086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14088" y="5547408"/>
            <a:ext cx="3521761" cy="2959686"/>
            <a:chOff x="0" y="0"/>
            <a:chExt cx="4695682" cy="3946248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47625"/>
              <a:ext cx="4695682" cy="4719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35"/>
                </a:lnSpc>
              </a:pPr>
              <a:r>
                <a:rPr lang="en-US" sz="2097">
                  <a:solidFill>
                    <a:srgbClr val="EB363A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Securing the Load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780138"/>
              <a:ext cx="4695682" cy="31661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Securing the Load – </a:t>
              </a: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Preventing public damage/injury</a:t>
              </a:r>
            </a:p>
            <a:p>
              <a:pPr algn="l" marL="388620" indent="-194310" lvl="1">
                <a:lnSpc>
                  <a:spcPts val="2700"/>
                </a:lnSpc>
                <a:buFont typeface="Arial"/>
                <a:buChar char="•"/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Tie down</a:t>
              </a:r>
            </a:p>
            <a:p>
              <a:pPr algn="l" marL="388620" indent="-194310" lvl="1">
                <a:lnSpc>
                  <a:spcPts val="2700"/>
                </a:lnSpc>
                <a:buFont typeface="Arial"/>
                <a:buChar char="•"/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Loose material</a:t>
              </a:r>
            </a:p>
            <a:p>
              <a:pPr algn="l" marL="388620" indent="-194310" lvl="1">
                <a:lnSpc>
                  <a:spcPts val="2700"/>
                </a:lnSpc>
                <a:buFont typeface="Arial"/>
                <a:buChar char="•"/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Sideboards</a:t>
              </a:r>
            </a:p>
            <a:p>
              <a:pPr algn="l" marL="388620" indent="-194310" lvl="1">
                <a:lnSpc>
                  <a:spcPts val="2700"/>
                </a:lnSpc>
                <a:buFont typeface="Arial"/>
                <a:buChar char="•"/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Tarps</a:t>
              </a:r>
            </a:p>
            <a:p>
              <a:pPr algn="l" marL="388620" indent="-194310" lvl="1">
                <a:lnSpc>
                  <a:spcPts val="2700"/>
                </a:lnSpc>
                <a:buFont typeface="Arial"/>
                <a:buChar char="•"/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Weight distribution – axles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988274" y="5547408"/>
            <a:ext cx="3521761" cy="902286"/>
            <a:chOff x="0" y="0"/>
            <a:chExt cx="4695682" cy="1203048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47625"/>
              <a:ext cx="4695682" cy="4719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35"/>
                </a:lnSpc>
              </a:pPr>
              <a:r>
                <a:rPr lang="en-US" sz="2097">
                  <a:solidFill>
                    <a:srgbClr val="EB363A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Loading and Unloading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780138"/>
              <a:ext cx="4695682" cy="4229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Preventing personal injury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116172" y="2378085"/>
            <a:ext cx="13181887" cy="1799163"/>
            <a:chOff x="0" y="0"/>
            <a:chExt cx="17575850" cy="239888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6" y="-9525"/>
              <a:ext cx="17575844" cy="1279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560"/>
                </a:lnSpc>
              </a:pPr>
              <a:r>
                <a:rPr lang="en-US" sz="6300">
                  <a:solidFill>
                    <a:srgbClr val="DD211D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People </a:t>
              </a:r>
              <a:r>
                <a:rPr lang="en-US" sz="6300">
                  <a:solidFill>
                    <a:srgbClr val="000000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Management and Training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722609"/>
              <a:ext cx="17575850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Driver Safety Training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12" id="12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13" id="13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862461" y="5547408"/>
            <a:ext cx="3521761" cy="3331161"/>
            <a:chOff x="0" y="0"/>
            <a:chExt cx="4695682" cy="4441548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-47625"/>
              <a:ext cx="4695682" cy="9672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35"/>
                </a:lnSpc>
              </a:pPr>
              <a:r>
                <a:rPr lang="en-US" sz="2097">
                  <a:solidFill>
                    <a:srgbClr val="EB363A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Daily Walk Around and Inspection Checklist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1275438"/>
              <a:ext cx="4695682" cy="31661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88620" indent="-194310" lvl="1">
                <a:lnSpc>
                  <a:spcPts val="2700"/>
                </a:lnSpc>
                <a:buFont typeface="Arial"/>
                <a:buChar char="•"/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Trailer connections/lights</a:t>
              </a:r>
            </a:p>
            <a:p>
              <a:pPr algn="l" marL="388620" indent="-194310" lvl="1">
                <a:lnSpc>
                  <a:spcPts val="2700"/>
                </a:lnSpc>
                <a:buFont typeface="Arial"/>
                <a:buChar char="•"/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Engine and tires</a:t>
              </a:r>
            </a:p>
            <a:p>
              <a:pPr algn="l" marL="388620" indent="-194310" lvl="1">
                <a:lnSpc>
                  <a:spcPts val="2700"/>
                </a:lnSpc>
                <a:buFont typeface="Arial"/>
                <a:buChar char="•"/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Inspection checklist documentation (daily)</a:t>
              </a:r>
            </a:p>
            <a:p>
              <a:pPr algn="l" marL="388620" indent="-194310" lvl="1">
                <a:lnSpc>
                  <a:spcPts val="2700"/>
                </a:lnSpc>
                <a:buFont typeface="Arial"/>
                <a:buChar char="•"/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Minor repair requests</a:t>
              </a:r>
            </a:p>
            <a:p>
              <a:pPr algn="l" marL="388620" indent="-194310" lvl="1">
                <a:lnSpc>
                  <a:spcPts val="2700"/>
                </a:lnSpc>
                <a:buFont typeface="Arial"/>
                <a:buChar char="•"/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Safety officer inspection prior to exit at our facilities gates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736647" y="5547408"/>
            <a:ext cx="3521761" cy="902286"/>
            <a:chOff x="0" y="0"/>
            <a:chExt cx="4695682" cy="1203048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-47625"/>
              <a:ext cx="4695682" cy="4719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35"/>
                </a:lnSpc>
              </a:pPr>
              <a:r>
                <a:rPr lang="en-US" sz="2097">
                  <a:solidFill>
                    <a:srgbClr val="EB363A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Driver Specific Training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780138"/>
              <a:ext cx="4695682" cy="4229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Crew truck operation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14088" y="5653315"/>
            <a:ext cx="3521761" cy="902286"/>
            <a:chOff x="0" y="0"/>
            <a:chExt cx="4695682" cy="1203048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47625"/>
              <a:ext cx="4695682" cy="4719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35"/>
                </a:lnSpc>
              </a:pPr>
              <a:r>
                <a:rPr lang="en-US" sz="2097">
                  <a:solidFill>
                    <a:srgbClr val="EB363A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Pull Notices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780138"/>
              <a:ext cx="4695682" cy="4229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L</a:t>
              </a: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icen</a:t>
              </a: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se violations – tickets, DUI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988274" y="5653315"/>
            <a:ext cx="3521761" cy="1588086"/>
            <a:chOff x="0" y="0"/>
            <a:chExt cx="4695682" cy="2117448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47625"/>
              <a:ext cx="4695682" cy="4719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35"/>
                </a:lnSpc>
              </a:pPr>
              <a:r>
                <a:rPr lang="en-US" sz="2097">
                  <a:solidFill>
                    <a:srgbClr val="EB363A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Weigh Scales Violations 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780138"/>
              <a:ext cx="4695682" cy="1337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Weight load regulations, HAZ documentation, equipment in disrepair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116172" y="2378085"/>
            <a:ext cx="13181887" cy="1799163"/>
            <a:chOff x="0" y="0"/>
            <a:chExt cx="17575850" cy="239888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6" y="-9525"/>
              <a:ext cx="17575844" cy="1279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560"/>
                </a:lnSpc>
              </a:pPr>
              <a:r>
                <a:rPr lang="en-US" sz="6300">
                  <a:solidFill>
                    <a:srgbClr val="DD211D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People </a:t>
              </a:r>
              <a:r>
                <a:rPr lang="en-US" sz="6300">
                  <a:solidFill>
                    <a:srgbClr val="000000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Management and Training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722609"/>
              <a:ext cx="17575850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Driver Reporting/Oversight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12" id="12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13" id="13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862461" y="5653315"/>
            <a:ext cx="3521761" cy="3645486"/>
            <a:chOff x="0" y="0"/>
            <a:chExt cx="4695682" cy="4860648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-47625"/>
              <a:ext cx="4695682" cy="4719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35"/>
                </a:lnSpc>
              </a:pPr>
              <a:r>
                <a:rPr lang="en-US" sz="2097">
                  <a:solidFill>
                    <a:srgbClr val="EB363A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Telematics 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780138"/>
              <a:ext cx="4695682" cy="40805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800">
                  <a:solidFill>
                    <a:srgbClr val="141414"/>
                  </a:solidFill>
                  <a:latin typeface="Aktiv Grotesk 2"/>
                  <a:ea typeface="Aktiv Grotesk 2"/>
                  <a:cs typeface="Aktiv Grotesk 2"/>
                  <a:sym typeface="Aktiv Grotesk 2"/>
                </a:rPr>
                <a:t>Came</a:t>
              </a:r>
              <a:r>
                <a:rPr lang="en-US" sz="1800">
                  <a:solidFill>
                    <a:srgbClr val="141414"/>
                  </a:solidFill>
                  <a:latin typeface="Aktiv Grotesk 2"/>
                  <a:ea typeface="Aktiv Grotesk 2"/>
                  <a:cs typeface="Aktiv Grotesk 2"/>
                  <a:sym typeface="Aktiv Grotesk 2"/>
                </a:rPr>
                <a:t>ras</a:t>
              </a:r>
            </a:p>
            <a:p>
              <a:pPr algn="l" marL="388620" indent="-194310" lvl="1">
                <a:lnSpc>
                  <a:spcPts val="2700"/>
                </a:lnSpc>
                <a:buFont typeface="Arial"/>
                <a:buChar char="•"/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Safe driver practices – attentiveness, phone, hands on wheel</a:t>
              </a:r>
            </a:p>
            <a:p>
              <a:pPr algn="l" marL="388620" indent="-194310" lvl="1">
                <a:lnSpc>
                  <a:spcPts val="2700"/>
                </a:lnSpc>
                <a:buFont typeface="Arial"/>
                <a:buChar char="•"/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Rear cargo area – load security</a:t>
              </a:r>
            </a:p>
            <a:p>
              <a:pPr algn="l" marL="388620" indent="-194310" lvl="1">
                <a:lnSpc>
                  <a:spcPts val="2700"/>
                </a:lnSpc>
                <a:buFont typeface="Arial"/>
                <a:buChar char="•"/>
              </a:pPr>
              <a:r>
                <a:rPr lang="en-US" sz="1800">
                  <a:solidFill>
                    <a:srgbClr val="141414"/>
                  </a:solidFill>
                  <a:latin typeface="Aktiv Grotesk 1"/>
                  <a:ea typeface="Aktiv Grotesk 1"/>
                  <a:cs typeface="Aktiv Grotesk 1"/>
                  <a:sym typeface="Aktiv Grotesk 1"/>
                </a:rPr>
                <a:t>Public cause/effect – insurance fraud or minimizing degree of guilt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3737539" y="6253048"/>
            <a:ext cx="3521761" cy="2388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141414"/>
                </a:solidFill>
                <a:latin typeface="Aktiv Grotesk 2"/>
                <a:ea typeface="Aktiv Grotesk 2"/>
                <a:cs typeface="Aktiv Grotesk 2"/>
                <a:sym typeface="Aktiv Grotesk 2"/>
              </a:rPr>
              <a:t>Diagnostics (16 Data Points)</a:t>
            </a:r>
          </a:p>
          <a:p>
            <a:pPr algn="l" marL="388620" indent="-194310" lvl="1">
              <a:lnSpc>
                <a:spcPts val="2700"/>
              </a:lnSpc>
              <a:buFont typeface="Arial"/>
              <a:buChar char="•"/>
            </a:pPr>
            <a:r>
              <a:rPr lang="en-US" sz="18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Fleet data for safety – driver behavior </a:t>
            </a:r>
            <a:r>
              <a:rPr lang="en-US" sz="18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requiring retraining (excessive braking…)</a:t>
            </a:r>
          </a:p>
          <a:p>
            <a:pPr algn="l" marL="388620" indent="-194310" lvl="1">
              <a:lnSpc>
                <a:spcPts val="2700"/>
              </a:lnSpc>
              <a:buFont typeface="Arial"/>
              <a:buChar char="•"/>
            </a:pPr>
            <a:r>
              <a:rPr lang="en-US" sz="18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Vehicle performance statistics</a:t>
            </a:r>
          </a:p>
          <a:p>
            <a:pPr algn="l" marL="388620" indent="-194310" lvl="1">
              <a:lnSpc>
                <a:spcPts val="2700"/>
              </a:lnSpc>
              <a:buFont typeface="Arial"/>
              <a:buChar char="•"/>
            </a:pPr>
            <a:r>
              <a:rPr lang="en-US" sz="18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Crash notification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4" id="4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2767728" y="2340803"/>
            <a:ext cx="13354450" cy="1792516"/>
            <a:chOff x="0" y="0"/>
            <a:chExt cx="17805933" cy="2390021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12703" y="0"/>
              <a:ext cx="17780528" cy="1460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640"/>
                </a:lnSpc>
              </a:pPr>
              <a:r>
                <a:rPr lang="en-US" sz="7200">
                  <a:solidFill>
                    <a:srgbClr val="000000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Transport Rul</a:t>
              </a:r>
              <a:r>
                <a:rPr lang="en-US" sz="7200">
                  <a:solidFill>
                    <a:srgbClr val="000000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es and Practices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713746"/>
              <a:ext cx="17805933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141414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Dispatch - Transport Safety Management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3891428" y="6020905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390278" y="6020905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889128" y="6020905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387978" y="6020905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266578" y="7050609"/>
            <a:ext cx="2857900" cy="899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Proper permit</a:t>
            </a: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ting to move equipment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767728" y="7050609"/>
            <a:ext cx="2857900" cy="1356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Properly licensed people assigned to drive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765428" y="7050609"/>
            <a:ext cx="2857900" cy="1356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C</a:t>
            </a: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orrect transport vehicle for particular equipment/material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264278" y="7050609"/>
            <a:ext cx="2857900" cy="1813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D</a:t>
            </a: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river’s daily schedule to match allowable work hours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4" id="4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2767728" y="2340803"/>
            <a:ext cx="13354450" cy="1792516"/>
            <a:chOff x="0" y="0"/>
            <a:chExt cx="17805933" cy="2390021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12703" y="0"/>
              <a:ext cx="17780528" cy="1460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640"/>
                </a:lnSpc>
              </a:pPr>
              <a:r>
                <a:rPr lang="en-US" sz="7200">
                  <a:solidFill>
                    <a:srgbClr val="000000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Transport Rul</a:t>
              </a:r>
              <a:r>
                <a:rPr lang="en-US" sz="7200">
                  <a:solidFill>
                    <a:srgbClr val="000000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es and Practices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713746"/>
              <a:ext cx="17805933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141414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Dispatch - Transport Safety Management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5339900" y="6052916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838750" y="6052916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337600" y="6052916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715050" y="7082620"/>
            <a:ext cx="2857900" cy="899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Street sweep</a:t>
            </a: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ing and cleanliness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216200" y="7082620"/>
            <a:ext cx="2857900" cy="1813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Civic Rules - Haul </a:t>
            </a: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route/Noise restrictions – days and times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213900" y="7082620"/>
            <a:ext cx="2857900" cy="1813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Tel</a:t>
            </a: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ematics provides GPS overlay of vehicle location/traffic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4" id="4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2767728" y="2340803"/>
            <a:ext cx="13354450" cy="1792516"/>
            <a:chOff x="0" y="0"/>
            <a:chExt cx="17805933" cy="2390021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12703" y="0"/>
              <a:ext cx="17780528" cy="1460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640"/>
                </a:lnSpc>
              </a:pPr>
              <a:r>
                <a:rPr lang="en-US" sz="7200">
                  <a:solidFill>
                    <a:srgbClr val="000000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Transport Rul</a:t>
              </a:r>
              <a:r>
                <a:rPr lang="en-US" sz="7200">
                  <a:solidFill>
                    <a:srgbClr val="000000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es and Practices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713746"/>
              <a:ext cx="17805933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141414"/>
                  </a:solidFill>
                  <a:latin typeface="Aktiv Grotesk 3"/>
                  <a:ea typeface="Aktiv Grotesk 3"/>
                  <a:cs typeface="Aktiv Grotesk 3"/>
                  <a:sym typeface="Aktiv Grotesk 3"/>
                </a:rPr>
                <a:t>Drivers Personal Responsibility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2374765" y="5380687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759315" y="5380687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141090" y="5380687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522865" y="5380687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635615" y="6410391"/>
            <a:ext cx="2857900" cy="899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Proper permit</a:t>
            </a: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ting to move equipment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51065" y="6410391"/>
            <a:ext cx="2857900" cy="1356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Properly licensed people assigned to drive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017390" y="6410391"/>
            <a:ext cx="2857900" cy="1356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C</a:t>
            </a: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orrect transport vehicle for particular equipment/material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399165" y="6410391"/>
            <a:ext cx="2857900" cy="1813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D</a:t>
            </a: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river’s daily schedule to match allowable work hours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5904640" y="5380687"/>
            <a:ext cx="610500" cy="610500"/>
          </a:xfrm>
          <a:custGeom>
            <a:avLst/>
            <a:gdLst/>
            <a:ahLst/>
            <a:cxnLst/>
            <a:rect r="r" b="b" t="t" l="l"/>
            <a:pathLst>
              <a:path h="610500" w="610500">
                <a:moveTo>
                  <a:pt x="0" y="0"/>
                </a:moveTo>
                <a:lnTo>
                  <a:pt x="610500" y="0"/>
                </a:lnTo>
                <a:lnTo>
                  <a:pt x="610500" y="610500"/>
                </a:lnTo>
                <a:lnTo>
                  <a:pt x="0" y="6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4780940" y="6410391"/>
            <a:ext cx="2857900" cy="1813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D</a:t>
            </a:r>
            <a:r>
              <a:rPr lang="en-US" sz="24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river’s daily schedule to match allowable work hours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32978" y="3445354"/>
            <a:ext cx="4611022" cy="41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5"/>
              </a:lnSpc>
            </a:pPr>
            <a:r>
              <a:rPr lang="en-US" sz="2482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Engines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534186" y="5131747"/>
            <a:ext cx="4611022" cy="41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5"/>
              </a:lnSpc>
            </a:pPr>
            <a:r>
              <a:rPr lang="en-US" sz="2482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Hydraulics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532978" y="6818140"/>
            <a:ext cx="4611022" cy="41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5"/>
              </a:lnSpc>
            </a:pPr>
            <a:r>
              <a:rPr lang="en-US" sz="2482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Welding and Fabrication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34186" y="8504533"/>
            <a:ext cx="4611022" cy="41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5"/>
              </a:lnSpc>
            </a:pPr>
            <a:r>
              <a:rPr lang="en-US" sz="2482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Electrical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764612" y="981075"/>
            <a:ext cx="10758776" cy="777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4800" spc="48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Ma</a:t>
            </a:r>
            <a:r>
              <a:rPr lang="en-US" sz="4800" spc="48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intenance and Repair Practices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8" id="8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9" id="9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3049139" y="3420027"/>
            <a:ext cx="505180" cy="505180"/>
          </a:xfrm>
          <a:custGeom>
            <a:avLst/>
            <a:gdLst/>
            <a:ahLst/>
            <a:cxnLst/>
            <a:rect r="r" b="b" t="t" l="l"/>
            <a:pathLst>
              <a:path h="505180" w="505180">
                <a:moveTo>
                  <a:pt x="0" y="0"/>
                </a:moveTo>
                <a:lnTo>
                  <a:pt x="505180" y="0"/>
                </a:lnTo>
                <a:lnTo>
                  <a:pt x="505180" y="505180"/>
                </a:lnTo>
                <a:lnTo>
                  <a:pt x="0" y="505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049139" y="5106420"/>
            <a:ext cx="505180" cy="505180"/>
          </a:xfrm>
          <a:custGeom>
            <a:avLst/>
            <a:gdLst/>
            <a:ahLst/>
            <a:cxnLst/>
            <a:rect r="r" b="b" t="t" l="l"/>
            <a:pathLst>
              <a:path h="505180" w="505180">
                <a:moveTo>
                  <a:pt x="0" y="0"/>
                </a:moveTo>
                <a:lnTo>
                  <a:pt x="505180" y="0"/>
                </a:lnTo>
                <a:lnTo>
                  <a:pt x="505180" y="505180"/>
                </a:lnTo>
                <a:lnTo>
                  <a:pt x="0" y="505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049139" y="6792813"/>
            <a:ext cx="505180" cy="505180"/>
          </a:xfrm>
          <a:custGeom>
            <a:avLst/>
            <a:gdLst/>
            <a:ahLst/>
            <a:cxnLst/>
            <a:rect r="r" b="b" t="t" l="l"/>
            <a:pathLst>
              <a:path h="505180" w="505180">
                <a:moveTo>
                  <a:pt x="0" y="0"/>
                </a:moveTo>
                <a:lnTo>
                  <a:pt x="505180" y="0"/>
                </a:lnTo>
                <a:lnTo>
                  <a:pt x="505180" y="505180"/>
                </a:lnTo>
                <a:lnTo>
                  <a:pt x="0" y="505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049139" y="8479206"/>
            <a:ext cx="505180" cy="505180"/>
          </a:xfrm>
          <a:custGeom>
            <a:avLst/>
            <a:gdLst/>
            <a:ahLst/>
            <a:cxnLst/>
            <a:rect r="r" b="b" t="t" l="l"/>
            <a:pathLst>
              <a:path h="505180" w="505180">
                <a:moveTo>
                  <a:pt x="0" y="0"/>
                </a:moveTo>
                <a:lnTo>
                  <a:pt x="505180" y="0"/>
                </a:lnTo>
                <a:lnTo>
                  <a:pt x="505180" y="505180"/>
                </a:lnTo>
                <a:lnTo>
                  <a:pt x="0" y="505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1608914" y="3224663"/>
            <a:ext cx="5650386" cy="857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5"/>
              </a:lnSpc>
            </a:pPr>
            <a:r>
              <a:rPr lang="en-US" sz="2482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Mobile vs. shop environment vs. outsource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608914" y="5131747"/>
            <a:ext cx="4611022" cy="41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5"/>
              </a:lnSpc>
            </a:pPr>
            <a:r>
              <a:rPr lang="en-US" sz="2482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Purchasing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608914" y="6818140"/>
            <a:ext cx="4611022" cy="41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5"/>
              </a:lnSpc>
            </a:pPr>
            <a:r>
              <a:rPr lang="en-US" sz="2482">
                <a:solidFill>
                  <a:srgbClr val="141414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Small tools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125075" y="3420027"/>
            <a:ext cx="505180" cy="505180"/>
          </a:xfrm>
          <a:custGeom>
            <a:avLst/>
            <a:gdLst/>
            <a:ahLst/>
            <a:cxnLst/>
            <a:rect r="r" b="b" t="t" l="l"/>
            <a:pathLst>
              <a:path h="505180" w="505180">
                <a:moveTo>
                  <a:pt x="0" y="0"/>
                </a:moveTo>
                <a:lnTo>
                  <a:pt x="505180" y="0"/>
                </a:lnTo>
                <a:lnTo>
                  <a:pt x="505180" y="505180"/>
                </a:lnTo>
                <a:lnTo>
                  <a:pt x="0" y="505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125075" y="5106420"/>
            <a:ext cx="505180" cy="505180"/>
          </a:xfrm>
          <a:custGeom>
            <a:avLst/>
            <a:gdLst/>
            <a:ahLst/>
            <a:cxnLst/>
            <a:rect r="r" b="b" t="t" l="l"/>
            <a:pathLst>
              <a:path h="505180" w="505180">
                <a:moveTo>
                  <a:pt x="0" y="0"/>
                </a:moveTo>
                <a:lnTo>
                  <a:pt x="505180" y="0"/>
                </a:lnTo>
                <a:lnTo>
                  <a:pt x="505180" y="505180"/>
                </a:lnTo>
                <a:lnTo>
                  <a:pt x="0" y="505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125075" y="6792813"/>
            <a:ext cx="505180" cy="505180"/>
          </a:xfrm>
          <a:custGeom>
            <a:avLst/>
            <a:gdLst/>
            <a:ahLst/>
            <a:cxnLst/>
            <a:rect r="r" b="b" t="t" l="l"/>
            <a:pathLst>
              <a:path h="505180" w="505180">
                <a:moveTo>
                  <a:pt x="0" y="0"/>
                </a:moveTo>
                <a:lnTo>
                  <a:pt x="505180" y="0"/>
                </a:lnTo>
                <a:lnTo>
                  <a:pt x="505180" y="505180"/>
                </a:lnTo>
                <a:lnTo>
                  <a:pt x="0" y="505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412438" y="1937241"/>
            <a:ext cx="15846862" cy="413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US" sz="2482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Maintenance/shop skills necessary at hire or train union journeymen or apprentice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857795" y="2690250"/>
            <a:ext cx="12572411" cy="6777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37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Fuel and lube t</a:t>
            </a:r>
            <a:r>
              <a:rPr lang="en-US" sz="2599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ruck – daily maintenance, hour meter readings triggering specific maintenance</a:t>
            </a:r>
          </a:p>
          <a:p>
            <a:pPr algn="l" marL="561337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Mobile mechanics – repairs to damaged/broken immobile equipment, HAZ cleanup</a:t>
            </a:r>
          </a:p>
          <a:p>
            <a:pPr algn="l" marL="561337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Shop mechanics – major and minor repairs, fabrication (truck beds), inspections, telematics review</a:t>
            </a:r>
          </a:p>
          <a:p>
            <a:pPr algn="l" marL="561337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DOT 90-day inspections, DMV vehicle registrations and licensing, quarterly SMOG on regulated weight class vehicles</a:t>
            </a:r>
          </a:p>
          <a:p>
            <a:pPr algn="l" marL="561337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Part ordering, inventory control, and cost management – rapid service = no need to use unsafe vehicles</a:t>
            </a:r>
          </a:p>
          <a:p>
            <a:pPr algn="l" marL="561337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Sign in and out system for all vehicles – red tag anything under repair</a:t>
            </a:r>
          </a:p>
          <a:p>
            <a:pPr algn="l" marL="561337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Small tools inspection and repair – pumps, plugs, generators for personnel safety, and functionality</a:t>
            </a:r>
          </a:p>
          <a:p>
            <a:pPr algn="l" marL="561337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Outsource – basics (oil change) available at lower cost, but still reputable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878904" y="1019175"/>
            <a:ext cx="14530192" cy="1285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Well maintain</a:t>
            </a:r>
            <a:r>
              <a:rPr lang="en-US" sz="4200">
                <a:solidFill>
                  <a:srgbClr val="000000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ed and well-organized vehicles are s</a:t>
            </a:r>
            <a:r>
              <a:rPr lang="en-US" sz="4200">
                <a:solidFill>
                  <a:srgbClr val="000000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afe</a:t>
            </a:r>
            <a:r>
              <a:rPr lang="en-US" sz="4200">
                <a:solidFill>
                  <a:srgbClr val="000000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s</a:t>
            </a:r>
            <a:r>
              <a:rPr lang="en-US" sz="4200">
                <a:solidFill>
                  <a:srgbClr val="000000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t</a:t>
            </a:r>
            <a:r>
              <a:rPr lang="en-US" sz="4200">
                <a:solidFill>
                  <a:srgbClr val="000000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. Importance</a:t>
            </a:r>
            <a:r>
              <a:rPr lang="en-US" sz="4200">
                <a:solidFill>
                  <a:srgbClr val="000000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 </a:t>
            </a:r>
            <a:r>
              <a:rPr lang="en-US" sz="4200">
                <a:solidFill>
                  <a:srgbClr val="000000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of quick recognition and quick response.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5" id="5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6" id="6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42927" y="3492218"/>
            <a:ext cx="10299671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DD211D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Older vehicles and equipment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42927" y="4083830"/>
            <a:ext cx="7366081" cy="1586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Unde</a:t>
            </a: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rpowered for the job – results in unsafe practices used to reach farther, go faster</a:t>
            </a:r>
          </a:p>
          <a:p>
            <a:pPr algn="l" marL="453390" indent="-226695" lvl="1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Leaks create hazards</a:t>
            </a:r>
          </a:p>
          <a:p>
            <a:pPr algn="l" marL="453390" indent="-226695" lvl="1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Breakage can cause injuries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42927" y="6094627"/>
            <a:ext cx="10299671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DD211D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New Vehicles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42927" y="6690257"/>
            <a:ext cx="7001073" cy="2386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Advanced safety featu</a:t>
            </a: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res</a:t>
            </a:r>
          </a:p>
          <a:p>
            <a:pPr algn="l" marL="453390" indent="-226695" lvl="1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But requires training on operation</a:t>
            </a:r>
          </a:p>
          <a:p>
            <a:pPr algn="l" marL="453390" indent="-226695" lvl="1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But requires training on maintenance/repair</a:t>
            </a:r>
          </a:p>
          <a:p>
            <a:pPr algn="l" marL="453390" indent="-226695" lvl="1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141414"/>
                </a:solidFill>
                <a:latin typeface="Aktiv Grotesk 1"/>
                <a:ea typeface="Aktiv Grotesk 1"/>
                <a:cs typeface="Aktiv Grotesk 1"/>
                <a:sym typeface="Aktiv Grotesk 1"/>
              </a:rPr>
              <a:t>Electric vs. Hydrogen vs. Hybrid vs. Combustion – emissions standards – new knowledge required – field and shop (fueling/energizing)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42927" y="1433751"/>
            <a:ext cx="14002146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200">
                <a:solidFill>
                  <a:srgbClr val="000000"/>
                </a:solidFill>
                <a:latin typeface="Aktiv Grotesk 3"/>
                <a:ea typeface="Aktiv Grotesk 3"/>
                <a:cs typeface="Aktiv Grotesk 3"/>
                <a:sym typeface="Aktiv Grotesk 3"/>
              </a:rPr>
              <a:t>Equipment Purchases and Safety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01566" y="0"/>
            <a:ext cx="142711" cy="10287000"/>
            <a:chOff x="0" y="0"/>
            <a:chExt cx="190282" cy="13716000"/>
          </a:xfrm>
        </p:grpSpPr>
        <p:sp>
          <p:nvSpPr>
            <p:cNvPr name="AutoShape 8" id="8"/>
            <p:cNvSpPr/>
            <p:nvPr/>
          </p:nvSpPr>
          <p:spPr>
            <a:xfrm rot="0">
              <a:off x="88791" y="0"/>
              <a:ext cx="12700" cy="13716000"/>
            </a:xfrm>
            <a:prstGeom prst="rect">
              <a:avLst/>
            </a:prstGeom>
            <a:solidFill>
              <a:srgbClr val="141414"/>
            </a:solidFill>
          </p:spPr>
        </p:sp>
        <p:sp>
          <p:nvSpPr>
            <p:cNvPr name="AutoShape 9" id="9"/>
            <p:cNvSpPr/>
            <p:nvPr/>
          </p:nvSpPr>
          <p:spPr>
            <a:xfrm rot="0">
              <a:off x="0" y="5820971"/>
              <a:ext cx="190282" cy="2074059"/>
            </a:xfrm>
            <a:prstGeom prst="rect">
              <a:avLst/>
            </a:prstGeom>
            <a:solidFill>
              <a:srgbClr val="EB363A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178490" y="3541350"/>
            <a:ext cx="6924352" cy="5535873"/>
            <a:chOff x="0" y="0"/>
            <a:chExt cx="9232470" cy="7381163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2"/>
            <a:srcRect l="3151" t="0" r="3151" b="0"/>
            <a:stretch>
              <a:fillRect/>
            </a:stretch>
          </p:blipFill>
          <p:spPr>
            <a:xfrm flipH="false" flipV="false">
              <a:off x="0" y="0"/>
              <a:ext cx="9232470" cy="738116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DAGj_G0mdOE</dc:identifier>
  <dcterms:modified xsi:type="dcterms:W3CDTF">2011-08-01T06:04:30Z</dcterms:modified>
  <cp:revision>1</cp:revision>
  <dc:title>CFMA Transport Safety Seminar</dc:title>
</cp:coreProperties>
</file>